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 id="2147483655" r:id="rId2"/>
  </p:sldMasterIdLst>
  <p:notesMasterIdLst>
    <p:notesMasterId r:id="rId61"/>
  </p:notesMasterIdLst>
  <p:handoutMasterIdLst>
    <p:handoutMasterId r:id="rId62"/>
  </p:handoutMasterIdLst>
  <p:sldIdLst>
    <p:sldId id="4776" r:id="rId3"/>
    <p:sldId id="4800" r:id="rId4"/>
    <p:sldId id="4804" r:id="rId5"/>
    <p:sldId id="4805" r:id="rId6"/>
    <p:sldId id="5011" r:id="rId7"/>
    <p:sldId id="4752" r:id="rId8"/>
    <p:sldId id="5212" r:id="rId9"/>
    <p:sldId id="5215" r:id="rId10"/>
    <p:sldId id="5213" r:id="rId11"/>
    <p:sldId id="5214" r:id="rId12"/>
    <p:sldId id="5012" r:id="rId13"/>
    <p:sldId id="5195" r:id="rId14"/>
    <p:sldId id="5196" r:id="rId15"/>
    <p:sldId id="5197" r:id="rId16"/>
    <p:sldId id="5198" r:id="rId17"/>
    <p:sldId id="5199" r:id="rId18"/>
    <p:sldId id="5158" r:id="rId19"/>
    <p:sldId id="5202" r:id="rId20"/>
    <p:sldId id="5216" r:id="rId21"/>
    <p:sldId id="5217" r:id="rId22"/>
    <p:sldId id="5218" r:id="rId23"/>
    <p:sldId id="5219" r:id="rId24"/>
    <p:sldId id="5220" r:id="rId25"/>
    <p:sldId id="5222" r:id="rId26"/>
    <p:sldId id="5223" r:id="rId27"/>
    <p:sldId id="5224" r:id="rId28"/>
    <p:sldId id="5225" r:id="rId29"/>
    <p:sldId id="5226" r:id="rId30"/>
    <p:sldId id="5227" r:id="rId31"/>
    <p:sldId id="5228" r:id="rId32"/>
    <p:sldId id="4802" r:id="rId33"/>
    <p:sldId id="5229" r:id="rId34"/>
    <p:sldId id="5230" r:id="rId35"/>
    <p:sldId id="5231" r:id="rId36"/>
    <p:sldId id="5232" r:id="rId37"/>
    <p:sldId id="5233" r:id="rId38"/>
    <p:sldId id="5234" r:id="rId39"/>
    <p:sldId id="5168" r:id="rId40"/>
    <p:sldId id="5208" r:id="rId41"/>
    <p:sldId id="5177" r:id="rId42"/>
    <p:sldId id="5211" r:id="rId43"/>
    <p:sldId id="5247" r:id="rId44"/>
    <p:sldId id="5235" r:id="rId45"/>
    <p:sldId id="5236" r:id="rId46"/>
    <p:sldId id="5237" r:id="rId47"/>
    <p:sldId id="5238" r:id="rId48"/>
    <p:sldId id="5239" r:id="rId49"/>
    <p:sldId id="5240" r:id="rId50"/>
    <p:sldId id="5241" r:id="rId51"/>
    <p:sldId id="5242" r:id="rId52"/>
    <p:sldId id="5243" r:id="rId53"/>
    <p:sldId id="5244" r:id="rId54"/>
    <p:sldId id="5245" r:id="rId55"/>
    <p:sldId id="5246" r:id="rId56"/>
    <p:sldId id="5131" r:id="rId57"/>
    <p:sldId id="5184" r:id="rId58"/>
    <p:sldId id="5183" r:id="rId59"/>
    <p:sldId id="4777" r:id="rId60"/>
  </p:sldIdLst>
  <p:sldSz cx="9145588" cy="5145088"/>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5295" indent="-12954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2495" indent="-26162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69695" indent="-39433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6895" indent="-52641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1625600"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1950720"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2275840"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2601595" algn="l" defTabSz="65024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4183">
          <p15:clr>
            <a:srgbClr val="A4A3A4"/>
          </p15:clr>
        </p15:guide>
        <p15:guide id="2" orient="horz" pos="2964">
          <p15:clr>
            <a:srgbClr val="A4A3A4"/>
          </p15:clr>
        </p15:guide>
        <p15:guide id="3" pos="4086">
          <p15:clr>
            <a:srgbClr val="A4A3A4"/>
          </p15:clr>
        </p15:guide>
        <p15:guide id="4" pos="531">
          <p15:clr>
            <a:srgbClr val="A4A3A4"/>
          </p15:clr>
        </p15:guide>
        <p15:guide id="5" pos="7497">
          <p15:clr>
            <a:srgbClr val="A4A3A4"/>
          </p15:clr>
        </p15:guide>
        <p15:guide id="6" pos="6908">
          <p15:clr>
            <a:srgbClr val="A4A3A4"/>
          </p15:clr>
        </p15:guide>
        <p15:guide id="7" pos="2897">
          <p15:clr>
            <a:srgbClr val="A4A3A4"/>
          </p15:clr>
        </p15:guide>
        <p15:guide id="8" pos="299">
          <p15:clr>
            <a:srgbClr val="A4A3A4"/>
          </p15:clr>
        </p15:guide>
        <p15:guide id="9" pos="5331">
          <p15:clr>
            <a:srgbClr val="A4A3A4"/>
          </p15:clr>
        </p15:guide>
        <p15:guide id="10" pos="4942">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B6B9"/>
    <a:srgbClr val="205381"/>
    <a:srgbClr val="FFC56C"/>
    <a:srgbClr val="A5A5A5"/>
    <a:srgbClr val="FFFFFF"/>
    <a:srgbClr val="29ABE2"/>
    <a:srgbClr val="262626"/>
    <a:srgbClr val="F66E4F"/>
    <a:srgbClr val="73DB29"/>
    <a:srgbClr val="FED4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49" autoAdjust="0"/>
    <p:restoredTop sz="86447" autoAdjust="0"/>
  </p:normalViewPr>
  <p:slideViewPr>
    <p:cSldViewPr>
      <p:cViewPr varScale="1">
        <p:scale>
          <a:sx n="130" d="100"/>
          <a:sy n="130" d="100"/>
        </p:scale>
        <p:origin x="1140" y="120"/>
      </p:cViewPr>
      <p:guideLst>
        <p:guide orient="horz" pos="4183"/>
        <p:guide orient="horz" pos="2964"/>
        <p:guide pos="4086"/>
        <p:guide pos="531"/>
        <p:guide pos="7497"/>
        <p:guide pos="6908"/>
        <p:guide pos="2897"/>
        <p:guide pos="299"/>
        <p:guide pos="5331"/>
        <p:guide pos="4942"/>
      </p:guideLst>
    </p:cSldViewPr>
  </p:slideViewPr>
  <p:outlineViewPr>
    <p:cViewPr>
      <p:scale>
        <a:sx n="100" d="100"/>
        <a:sy n="100" d="100"/>
      </p:scale>
      <p:origin x="0" y="-24612"/>
    </p:cViewPr>
  </p:outlineViewPr>
  <p:notesTextViewPr>
    <p:cViewPr>
      <p:scale>
        <a:sx n="1" d="1"/>
        <a:sy n="1" d="1"/>
      </p:scale>
      <p:origin x="0" y="0"/>
    </p:cViewPr>
  </p:notesTextViewPr>
  <p:sorterViewPr>
    <p:cViewPr>
      <p:scale>
        <a:sx n="50" d="100"/>
        <a:sy n="50" d="100"/>
      </p:scale>
      <p:origin x="0" y="0"/>
    </p:cViewPr>
  </p:sorterViewPr>
  <p:notesViewPr>
    <p:cSldViewPr>
      <p:cViewPr varScale="1">
        <p:scale>
          <a:sx n="65" d="100"/>
          <a:sy n="65" d="100"/>
        </p:scale>
        <p:origin x="2796" y="54"/>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notesMaster" Target="notesMasters/notesMaster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CA0AC4D-6C5F-4389-8E05-305D70AF1577}" type="doc">
      <dgm:prSet loTypeId="urn:microsoft.com/office/officeart/2008/layout/HorizontalMultiLevelHierarchy" loCatId="hierarchy" qsTypeId="urn:microsoft.com/office/officeart/2005/8/quickstyle/simple1" qsCatId="simple" csTypeId="urn:microsoft.com/office/officeart/2005/8/colors/accent0_1" csCatId="mainScheme" phldr="1"/>
      <dgm:spPr/>
      <dgm:t>
        <a:bodyPr/>
        <a:lstStyle/>
        <a:p>
          <a:endParaRPr lang="zh-CN" altLang="en-US"/>
        </a:p>
      </dgm:t>
    </dgm:pt>
    <dgm:pt modelId="{C9878912-D6C0-4235-93F2-B636A505B828}">
      <dgm:prSet phldrT="[文本]" custT="1"/>
      <dgm:spPr/>
      <dgm:t>
        <a:bodyPr/>
        <a:lstStyle/>
        <a:p>
          <a:pPr algn="ctr"/>
          <a:r>
            <a:rPr lang="zh-CN" altLang="en-US" sz="1100"/>
            <a:t>相关回归分析</a:t>
          </a:r>
          <a:endParaRPr lang="en-US" altLang="zh-CN" sz="1100"/>
        </a:p>
        <a:p>
          <a:pPr algn="ctr"/>
          <a:r>
            <a:rPr lang="zh-CN" altLang="en-US" sz="1100"/>
            <a:t>与时间序列</a:t>
          </a:r>
        </a:p>
      </dgm:t>
    </dgm:pt>
    <dgm:pt modelId="{646930EE-B9D5-475D-8E13-8FA8B5A4BDDF}" type="parTrans" cxnId="{491F4461-314C-4C03-A5D8-318DB2C15042}">
      <dgm:prSet/>
      <dgm:spPr/>
      <dgm:t>
        <a:bodyPr/>
        <a:lstStyle/>
        <a:p>
          <a:pPr algn="ctr"/>
          <a:endParaRPr lang="zh-CN" altLang="en-US" sz="1600"/>
        </a:p>
      </dgm:t>
    </dgm:pt>
    <dgm:pt modelId="{A3665E2D-802E-4D3E-AE84-7F57EA48CBA4}" type="sibTrans" cxnId="{491F4461-314C-4C03-A5D8-318DB2C15042}">
      <dgm:prSet/>
      <dgm:spPr/>
      <dgm:t>
        <a:bodyPr/>
        <a:lstStyle/>
        <a:p>
          <a:pPr algn="ctr"/>
          <a:endParaRPr lang="zh-CN" altLang="en-US" sz="1600"/>
        </a:p>
      </dgm:t>
    </dgm:pt>
    <dgm:pt modelId="{E57B4C6F-086C-4641-BDC4-E92A578A5472}">
      <dgm:prSet phldrT="[文本]" custT="1"/>
      <dgm:spPr/>
      <dgm:t>
        <a:bodyPr/>
        <a:lstStyle/>
        <a:p>
          <a:pPr algn="ctr"/>
          <a:r>
            <a:rPr lang="zh-CN" altLang="en-US" sz="1100"/>
            <a:t>时间序列分析</a:t>
          </a:r>
        </a:p>
      </dgm:t>
    </dgm:pt>
    <dgm:pt modelId="{95A4EA03-03EB-4AEE-A4AF-C57B79F9619B}" type="parTrans" cxnId="{8CC5607F-52D0-4B8E-A4D3-24CF9AE3094D}">
      <dgm:prSet custT="1"/>
      <dgm:spPr/>
      <dgm:t>
        <a:bodyPr/>
        <a:lstStyle/>
        <a:p>
          <a:pPr algn="ctr"/>
          <a:endParaRPr lang="zh-CN" altLang="en-US" sz="400"/>
        </a:p>
      </dgm:t>
    </dgm:pt>
    <dgm:pt modelId="{7A12B956-3B5F-467D-BCAE-5E79ECB9B211}" type="sibTrans" cxnId="{8CC5607F-52D0-4B8E-A4D3-24CF9AE3094D}">
      <dgm:prSet/>
      <dgm:spPr/>
      <dgm:t>
        <a:bodyPr/>
        <a:lstStyle/>
        <a:p>
          <a:pPr algn="ctr"/>
          <a:endParaRPr lang="zh-CN" altLang="en-US" sz="1600"/>
        </a:p>
      </dgm:t>
    </dgm:pt>
    <dgm:pt modelId="{FAA7ED66-CCFB-4145-B39C-32FB29328B50}">
      <dgm:prSet phldrT="[文本]" custT="1"/>
      <dgm:spPr/>
      <dgm:t>
        <a:bodyPr/>
        <a:lstStyle/>
        <a:p>
          <a:pPr algn="ctr"/>
          <a:r>
            <a:rPr lang="zh-CN" altLang="en-US" sz="1100"/>
            <a:t>移动平均</a:t>
          </a:r>
          <a:endParaRPr lang="en-US" altLang="zh-CN" sz="1100"/>
        </a:p>
        <a:p>
          <a:pPr algn="ctr"/>
          <a:r>
            <a:rPr lang="zh-CN" altLang="en-US" sz="1100"/>
            <a:t>指数平滑</a:t>
          </a:r>
        </a:p>
      </dgm:t>
    </dgm:pt>
    <dgm:pt modelId="{EB94487E-6889-4EA8-AA83-22154D5822C2}" type="parTrans" cxnId="{806303A3-BCB7-4330-9E9A-925AD80C5F29}">
      <dgm:prSet custT="1"/>
      <dgm:spPr/>
      <dgm:t>
        <a:bodyPr/>
        <a:lstStyle/>
        <a:p>
          <a:pPr algn="ctr"/>
          <a:endParaRPr lang="zh-CN" altLang="en-US" sz="400"/>
        </a:p>
      </dgm:t>
    </dgm:pt>
    <dgm:pt modelId="{AFDB8E4E-01D5-4267-A727-975FA7F2C0EF}" type="sibTrans" cxnId="{806303A3-BCB7-4330-9E9A-925AD80C5F29}">
      <dgm:prSet/>
      <dgm:spPr/>
      <dgm:t>
        <a:bodyPr/>
        <a:lstStyle/>
        <a:p>
          <a:pPr algn="ctr"/>
          <a:endParaRPr lang="zh-CN" altLang="en-US" sz="1600"/>
        </a:p>
      </dgm:t>
    </dgm:pt>
    <dgm:pt modelId="{37661EA3-8D88-42CD-8805-D9C873E5F0E7}">
      <dgm:prSet custT="1"/>
      <dgm:spPr/>
      <dgm:t>
        <a:bodyPr/>
        <a:lstStyle/>
        <a:p>
          <a:pPr algn="ctr"/>
          <a:r>
            <a:rPr lang="zh-CN" altLang="en-US" sz="1100"/>
            <a:t>周期变动</a:t>
          </a:r>
          <a:endParaRPr lang="en-US" altLang="zh-CN" sz="1100"/>
        </a:p>
        <a:p>
          <a:pPr algn="ctr"/>
          <a:r>
            <a:rPr lang="zh-CN" altLang="en-US" sz="1100"/>
            <a:t>自回归移动</a:t>
          </a:r>
        </a:p>
      </dgm:t>
    </dgm:pt>
    <dgm:pt modelId="{18C7C1E9-1A19-4619-8D9D-3E7801C20832}" type="parTrans" cxnId="{8A63A7A0-4B1D-4645-8D64-B04FFFAFF89F}">
      <dgm:prSet custT="1"/>
      <dgm:spPr/>
      <dgm:t>
        <a:bodyPr/>
        <a:lstStyle/>
        <a:p>
          <a:pPr algn="ctr"/>
          <a:endParaRPr lang="zh-CN" altLang="en-US" sz="400"/>
        </a:p>
      </dgm:t>
    </dgm:pt>
    <dgm:pt modelId="{50A64E2F-26A4-4F05-A38B-2D9B6B0AC350}" type="sibTrans" cxnId="{8A63A7A0-4B1D-4645-8D64-B04FFFAFF89F}">
      <dgm:prSet/>
      <dgm:spPr/>
      <dgm:t>
        <a:bodyPr/>
        <a:lstStyle/>
        <a:p>
          <a:pPr algn="ctr"/>
          <a:endParaRPr lang="zh-CN" altLang="en-US" sz="1600"/>
        </a:p>
      </dgm:t>
    </dgm:pt>
    <dgm:pt modelId="{826DC91C-8A12-44EB-AD62-4CB2FD0D2536}">
      <dgm:prSet custT="1"/>
      <dgm:spPr/>
      <dgm:t>
        <a:bodyPr/>
        <a:lstStyle/>
        <a:p>
          <a:pPr algn="ctr"/>
          <a:r>
            <a:rPr lang="zh-CN" altLang="en-US" sz="1100"/>
            <a:t>回归分析</a:t>
          </a:r>
        </a:p>
      </dgm:t>
    </dgm:pt>
    <dgm:pt modelId="{E5648307-D302-4CD3-B51E-DC58A56CAA51}" type="parTrans" cxnId="{4EFCFED5-0C7F-47A1-A934-FE369487AB86}">
      <dgm:prSet custT="1"/>
      <dgm:spPr/>
      <dgm:t>
        <a:bodyPr/>
        <a:lstStyle/>
        <a:p>
          <a:pPr algn="ctr"/>
          <a:endParaRPr lang="zh-CN" altLang="en-US" sz="400"/>
        </a:p>
      </dgm:t>
    </dgm:pt>
    <dgm:pt modelId="{2C56C620-899F-4E23-B66E-AE94651248C5}" type="sibTrans" cxnId="{4EFCFED5-0C7F-47A1-A934-FE369487AB86}">
      <dgm:prSet/>
      <dgm:spPr/>
      <dgm:t>
        <a:bodyPr/>
        <a:lstStyle/>
        <a:p>
          <a:pPr algn="ctr"/>
          <a:endParaRPr lang="zh-CN" altLang="en-US" sz="1600"/>
        </a:p>
      </dgm:t>
    </dgm:pt>
    <dgm:pt modelId="{99FB264C-91B4-4347-A30C-7DEA09D7A688}">
      <dgm:prSet custT="1"/>
      <dgm:spPr/>
      <dgm:t>
        <a:bodyPr/>
        <a:lstStyle/>
        <a:p>
          <a:pPr algn="ctr"/>
          <a:r>
            <a:rPr lang="zh-CN" altLang="en-US" sz="1100"/>
            <a:t>相关分析</a:t>
          </a:r>
        </a:p>
      </dgm:t>
    </dgm:pt>
    <dgm:pt modelId="{EAD0849D-4244-4E9E-9C75-B855150C0EC7}" type="parTrans" cxnId="{DAA1D63F-5BE7-4DF0-8FCC-C67F5D15CB2C}">
      <dgm:prSet custT="1"/>
      <dgm:spPr/>
      <dgm:t>
        <a:bodyPr/>
        <a:lstStyle/>
        <a:p>
          <a:pPr algn="ctr"/>
          <a:endParaRPr lang="zh-CN" altLang="en-US" sz="400"/>
        </a:p>
      </dgm:t>
    </dgm:pt>
    <dgm:pt modelId="{9D4C62D6-03B7-4A5B-85EF-0A3FAE546F79}" type="sibTrans" cxnId="{DAA1D63F-5BE7-4DF0-8FCC-C67F5D15CB2C}">
      <dgm:prSet/>
      <dgm:spPr/>
      <dgm:t>
        <a:bodyPr/>
        <a:lstStyle/>
        <a:p>
          <a:pPr algn="ctr"/>
          <a:endParaRPr lang="zh-CN" altLang="en-US" sz="1600"/>
        </a:p>
      </dgm:t>
    </dgm:pt>
    <dgm:pt modelId="{4ECA6215-EC46-4174-A557-856CEFB50D6F}">
      <dgm:prSet custT="1"/>
      <dgm:spPr/>
      <dgm:t>
        <a:bodyPr/>
        <a:lstStyle/>
        <a:p>
          <a:pPr algn="ctr"/>
          <a:r>
            <a:rPr lang="zh-CN" altLang="en-US" sz="1100"/>
            <a:t>逻辑回归</a:t>
          </a:r>
        </a:p>
      </dgm:t>
    </dgm:pt>
    <dgm:pt modelId="{FE7DBECD-75F5-47A7-A82B-68A214C31BF7}" type="parTrans" cxnId="{2766B08E-1EB9-4794-86E7-2BD742E6BFCE}">
      <dgm:prSet custT="1"/>
      <dgm:spPr/>
      <dgm:t>
        <a:bodyPr/>
        <a:lstStyle/>
        <a:p>
          <a:pPr algn="ctr"/>
          <a:endParaRPr lang="zh-CN" altLang="en-US" sz="400"/>
        </a:p>
      </dgm:t>
    </dgm:pt>
    <dgm:pt modelId="{4FA807D6-8AB3-4644-9B74-922ED9A34058}" type="sibTrans" cxnId="{2766B08E-1EB9-4794-86E7-2BD742E6BFCE}">
      <dgm:prSet/>
      <dgm:spPr/>
      <dgm:t>
        <a:bodyPr/>
        <a:lstStyle/>
        <a:p>
          <a:pPr algn="ctr"/>
          <a:endParaRPr lang="zh-CN" altLang="en-US" sz="1600"/>
        </a:p>
      </dgm:t>
    </dgm:pt>
    <dgm:pt modelId="{0D5F88D5-AF95-4635-9BB3-B717BCAB0835}" type="pres">
      <dgm:prSet presAssocID="{7CA0AC4D-6C5F-4389-8E05-305D70AF1577}" presName="Name0" presStyleCnt="0">
        <dgm:presLayoutVars>
          <dgm:chPref val="1"/>
          <dgm:dir/>
          <dgm:animOne val="branch"/>
          <dgm:animLvl val="lvl"/>
          <dgm:resizeHandles val="exact"/>
        </dgm:presLayoutVars>
      </dgm:prSet>
      <dgm:spPr/>
    </dgm:pt>
    <dgm:pt modelId="{6C4DED9D-83F6-4300-ADEF-7F906076E53E}" type="pres">
      <dgm:prSet presAssocID="{C9878912-D6C0-4235-93F2-B636A505B828}" presName="root1" presStyleCnt="0"/>
      <dgm:spPr/>
    </dgm:pt>
    <dgm:pt modelId="{4B5DA565-20C4-4211-87CF-F31B2A6AC2DD}" type="pres">
      <dgm:prSet presAssocID="{C9878912-D6C0-4235-93F2-B636A505B828}" presName="LevelOneTextNode" presStyleLbl="node0" presStyleIdx="0" presStyleCnt="1" custAng="5400000" custScaleY="36752" custLinFactNeighborX="-58407" custLinFactNeighborY="486">
        <dgm:presLayoutVars>
          <dgm:chPref val="3"/>
        </dgm:presLayoutVars>
      </dgm:prSet>
      <dgm:spPr/>
    </dgm:pt>
    <dgm:pt modelId="{4AD3B5AA-B90C-40B8-B143-82CD646B7684}" type="pres">
      <dgm:prSet presAssocID="{C9878912-D6C0-4235-93F2-B636A505B828}" presName="level2hierChild" presStyleCnt="0"/>
      <dgm:spPr/>
    </dgm:pt>
    <dgm:pt modelId="{8E50F38A-D80D-4198-99EA-31A5DC19584B}" type="pres">
      <dgm:prSet presAssocID="{EAD0849D-4244-4E9E-9C75-B855150C0EC7}" presName="conn2-1" presStyleLbl="parChTrans1D2" presStyleIdx="0" presStyleCnt="4"/>
      <dgm:spPr/>
    </dgm:pt>
    <dgm:pt modelId="{6609A8CF-6511-463A-A64A-8C9D528EF1C2}" type="pres">
      <dgm:prSet presAssocID="{EAD0849D-4244-4E9E-9C75-B855150C0EC7}" presName="connTx" presStyleLbl="parChTrans1D2" presStyleIdx="0" presStyleCnt="4"/>
      <dgm:spPr/>
    </dgm:pt>
    <dgm:pt modelId="{ABFA5C36-900B-48BE-8558-4BABA10C206F}" type="pres">
      <dgm:prSet presAssocID="{99FB264C-91B4-4347-A30C-7DEA09D7A688}" presName="root2" presStyleCnt="0"/>
      <dgm:spPr/>
    </dgm:pt>
    <dgm:pt modelId="{2900B925-F14A-4376-A9DA-566C92B1B72B}" type="pres">
      <dgm:prSet presAssocID="{99FB264C-91B4-4347-A30C-7DEA09D7A688}" presName="LevelTwoTextNode" presStyleLbl="node2" presStyleIdx="0" presStyleCnt="4" custScaleX="57513" custScaleY="71681" custLinFactNeighborX="23790">
        <dgm:presLayoutVars>
          <dgm:chPref val="3"/>
        </dgm:presLayoutVars>
      </dgm:prSet>
      <dgm:spPr/>
    </dgm:pt>
    <dgm:pt modelId="{D13B555D-A878-4BA5-8B31-D86ABC2F32DC}" type="pres">
      <dgm:prSet presAssocID="{99FB264C-91B4-4347-A30C-7DEA09D7A688}" presName="level3hierChild" presStyleCnt="0"/>
      <dgm:spPr/>
    </dgm:pt>
    <dgm:pt modelId="{72D4DCC1-86E9-47C9-B86C-32AC6F713490}" type="pres">
      <dgm:prSet presAssocID="{E5648307-D302-4CD3-B51E-DC58A56CAA51}" presName="conn2-1" presStyleLbl="parChTrans1D2" presStyleIdx="1" presStyleCnt="4"/>
      <dgm:spPr/>
    </dgm:pt>
    <dgm:pt modelId="{4E8C35F2-4988-41A6-B0CD-C5774F65EC50}" type="pres">
      <dgm:prSet presAssocID="{E5648307-D302-4CD3-B51E-DC58A56CAA51}" presName="connTx" presStyleLbl="parChTrans1D2" presStyleIdx="1" presStyleCnt="4"/>
      <dgm:spPr/>
    </dgm:pt>
    <dgm:pt modelId="{BBC37143-5B6B-4436-ADDC-5B9BD2047421}" type="pres">
      <dgm:prSet presAssocID="{826DC91C-8A12-44EB-AD62-4CB2FD0D2536}" presName="root2" presStyleCnt="0"/>
      <dgm:spPr/>
    </dgm:pt>
    <dgm:pt modelId="{0E8624A1-C5A7-4D6F-9E3F-35DD86B660CC}" type="pres">
      <dgm:prSet presAssocID="{826DC91C-8A12-44EB-AD62-4CB2FD0D2536}" presName="LevelTwoTextNode" presStyleLbl="node2" presStyleIdx="1" presStyleCnt="4" custScaleX="57513" custScaleY="71681" custLinFactNeighborX="23790">
        <dgm:presLayoutVars>
          <dgm:chPref val="3"/>
        </dgm:presLayoutVars>
      </dgm:prSet>
      <dgm:spPr/>
    </dgm:pt>
    <dgm:pt modelId="{22D1E103-7FA5-412B-B10C-7281EE5D88C8}" type="pres">
      <dgm:prSet presAssocID="{826DC91C-8A12-44EB-AD62-4CB2FD0D2536}" presName="level3hierChild" presStyleCnt="0"/>
      <dgm:spPr/>
    </dgm:pt>
    <dgm:pt modelId="{4E7419BB-C849-414F-B82D-1F6D27C9DA4F}" type="pres">
      <dgm:prSet presAssocID="{95A4EA03-03EB-4AEE-A4AF-C57B79F9619B}" presName="conn2-1" presStyleLbl="parChTrans1D2" presStyleIdx="2" presStyleCnt="4"/>
      <dgm:spPr/>
    </dgm:pt>
    <dgm:pt modelId="{9CE1AA36-A486-4B9F-AA3D-3F22F951715F}" type="pres">
      <dgm:prSet presAssocID="{95A4EA03-03EB-4AEE-A4AF-C57B79F9619B}" presName="connTx" presStyleLbl="parChTrans1D2" presStyleIdx="2" presStyleCnt="4"/>
      <dgm:spPr/>
    </dgm:pt>
    <dgm:pt modelId="{FDF6DB5D-96F4-4142-8F12-570C53346B70}" type="pres">
      <dgm:prSet presAssocID="{E57B4C6F-086C-4641-BDC4-E92A578A5472}" presName="root2" presStyleCnt="0"/>
      <dgm:spPr/>
    </dgm:pt>
    <dgm:pt modelId="{2E044CE7-6084-4E49-80A8-3E4C5D6A31E4}" type="pres">
      <dgm:prSet presAssocID="{E57B4C6F-086C-4641-BDC4-E92A578A5472}" presName="LevelTwoTextNode" presStyleLbl="node2" presStyleIdx="2" presStyleCnt="4" custScaleX="57513" custScaleY="71681" custLinFactNeighborX="23790" custLinFactNeighborY="97105">
        <dgm:presLayoutVars>
          <dgm:chPref val="3"/>
        </dgm:presLayoutVars>
      </dgm:prSet>
      <dgm:spPr/>
    </dgm:pt>
    <dgm:pt modelId="{348ED73A-F960-43C1-B00B-C7D9D3063CB0}" type="pres">
      <dgm:prSet presAssocID="{E57B4C6F-086C-4641-BDC4-E92A578A5472}" presName="level3hierChild" presStyleCnt="0"/>
      <dgm:spPr/>
    </dgm:pt>
    <dgm:pt modelId="{940F0C25-3924-4875-9E73-49ABD5145983}" type="pres">
      <dgm:prSet presAssocID="{EB94487E-6889-4EA8-AA83-22154D5822C2}" presName="conn2-1" presStyleLbl="parChTrans1D3" presStyleIdx="0" presStyleCnt="2"/>
      <dgm:spPr/>
    </dgm:pt>
    <dgm:pt modelId="{941DEC46-F962-4BEE-A660-3BCD5A226882}" type="pres">
      <dgm:prSet presAssocID="{EB94487E-6889-4EA8-AA83-22154D5822C2}" presName="connTx" presStyleLbl="parChTrans1D3" presStyleIdx="0" presStyleCnt="2"/>
      <dgm:spPr/>
    </dgm:pt>
    <dgm:pt modelId="{E87491F8-52A9-4942-8ACF-40DE1B46615E}" type="pres">
      <dgm:prSet presAssocID="{FAA7ED66-CCFB-4145-B39C-32FB29328B50}" presName="root2" presStyleCnt="0"/>
      <dgm:spPr/>
    </dgm:pt>
    <dgm:pt modelId="{E8D2A562-2C01-46BD-9923-0147E24BFDE5}" type="pres">
      <dgm:prSet presAssocID="{FAA7ED66-CCFB-4145-B39C-32FB29328B50}" presName="LevelTwoTextNode" presStyleLbl="node3" presStyleIdx="0" presStyleCnt="2" custScaleX="44092" custScaleY="77246" custLinFactY="11186" custLinFactNeighborX="23790" custLinFactNeighborY="100000">
        <dgm:presLayoutVars>
          <dgm:chPref val="3"/>
        </dgm:presLayoutVars>
      </dgm:prSet>
      <dgm:spPr/>
    </dgm:pt>
    <dgm:pt modelId="{1A5E4995-A703-409F-BF5A-C908906D12DF}" type="pres">
      <dgm:prSet presAssocID="{FAA7ED66-CCFB-4145-B39C-32FB29328B50}" presName="level3hierChild" presStyleCnt="0"/>
      <dgm:spPr/>
    </dgm:pt>
    <dgm:pt modelId="{3D51AFA5-2EE4-4E31-8FC7-3AE9DD277868}" type="pres">
      <dgm:prSet presAssocID="{18C7C1E9-1A19-4619-8D9D-3E7801C20832}" presName="conn2-1" presStyleLbl="parChTrans1D3" presStyleIdx="1" presStyleCnt="2"/>
      <dgm:spPr/>
    </dgm:pt>
    <dgm:pt modelId="{9189FC59-947D-40B5-B6B5-102BF719318F}" type="pres">
      <dgm:prSet presAssocID="{18C7C1E9-1A19-4619-8D9D-3E7801C20832}" presName="connTx" presStyleLbl="parChTrans1D3" presStyleIdx="1" presStyleCnt="2"/>
      <dgm:spPr/>
    </dgm:pt>
    <dgm:pt modelId="{F298C248-A578-493D-804F-85809EE30C2C}" type="pres">
      <dgm:prSet presAssocID="{37661EA3-8D88-42CD-8805-D9C873E5F0E7}" presName="root2" presStyleCnt="0"/>
      <dgm:spPr/>
    </dgm:pt>
    <dgm:pt modelId="{9C1CE852-695D-4D70-9CC5-E1424BBB1187}" type="pres">
      <dgm:prSet presAssocID="{37661EA3-8D88-42CD-8805-D9C873E5F0E7}" presName="LevelTwoTextNode" presStyleLbl="node3" presStyleIdx="1" presStyleCnt="2" custScaleX="44092" custScaleY="77246" custLinFactY="11186" custLinFactNeighborX="23790" custLinFactNeighborY="100000">
        <dgm:presLayoutVars>
          <dgm:chPref val="3"/>
        </dgm:presLayoutVars>
      </dgm:prSet>
      <dgm:spPr/>
    </dgm:pt>
    <dgm:pt modelId="{B98130F8-E181-4CE1-9730-1D3EBC4A90A6}" type="pres">
      <dgm:prSet presAssocID="{37661EA3-8D88-42CD-8805-D9C873E5F0E7}" presName="level3hierChild" presStyleCnt="0"/>
      <dgm:spPr/>
    </dgm:pt>
    <dgm:pt modelId="{BC312A86-8F4F-4BCD-9C8F-23F952810C0A}" type="pres">
      <dgm:prSet presAssocID="{FE7DBECD-75F5-47A7-A82B-68A214C31BF7}" presName="conn2-1" presStyleLbl="parChTrans1D2" presStyleIdx="3" presStyleCnt="4"/>
      <dgm:spPr/>
    </dgm:pt>
    <dgm:pt modelId="{908AB003-583F-4599-A116-E3C057270C1A}" type="pres">
      <dgm:prSet presAssocID="{FE7DBECD-75F5-47A7-A82B-68A214C31BF7}" presName="connTx" presStyleLbl="parChTrans1D2" presStyleIdx="3" presStyleCnt="4"/>
      <dgm:spPr/>
    </dgm:pt>
    <dgm:pt modelId="{73AA4A84-1378-457F-8B64-A5C095F0F7BE}" type="pres">
      <dgm:prSet presAssocID="{4ECA6215-EC46-4174-A557-856CEFB50D6F}" presName="root2" presStyleCnt="0"/>
      <dgm:spPr/>
    </dgm:pt>
    <dgm:pt modelId="{A30EB306-EEC8-4A83-BCF1-2E1215908F9E}" type="pres">
      <dgm:prSet presAssocID="{4ECA6215-EC46-4174-A557-856CEFB50D6F}" presName="LevelTwoTextNode" presStyleLbl="node2" presStyleIdx="3" presStyleCnt="4" custScaleX="57513" custScaleY="71681" custLinFactNeighborX="23401" custLinFactNeighborY="-98387">
        <dgm:presLayoutVars>
          <dgm:chPref val="3"/>
        </dgm:presLayoutVars>
      </dgm:prSet>
      <dgm:spPr/>
    </dgm:pt>
    <dgm:pt modelId="{159D7A3F-3176-49C0-9D4C-EBF81948156A}" type="pres">
      <dgm:prSet presAssocID="{4ECA6215-EC46-4174-A557-856CEFB50D6F}" presName="level3hierChild" presStyleCnt="0"/>
      <dgm:spPr/>
    </dgm:pt>
  </dgm:ptLst>
  <dgm:cxnLst>
    <dgm:cxn modelId="{FEDC6206-6356-4102-8559-80075F5D63BC}" type="presOf" srcId="{FAA7ED66-CCFB-4145-B39C-32FB29328B50}" destId="{E8D2A562-2C01-46BD-9923-0147E24BFDE5}" srcOrd="0" destOrd="0" presId="urn:microsoft.com/office/officeart/2008/layout/HorizontalMultiLevelHierarchy"/>
    <dgm:cxn modelId="{5F8E5408-D82C-41A7-87C2-48AF34FB5007}" type="presOf" srcId="{18C7C1E9-1A19-4619-8D9D-3E7801C20832}" destId="{3D51AFA5-2EE4-4E31-8FC7-3AE9DD277868}" srcOrd="0" destOrd="0" presId="urn:microsoft.com/office/officeart/2008/layout/HorizontalMultiLevelHierarchy"/>
    <dgm:cxn modelId="{87301C18-3E84-4B47-BC32-5B7025C2CCB4}" type="presOf" srcId="{EB94487E-6889-4EA8-AA83-22154D5822C2}" destId="{941DEC46-F962-4BEE-A660-3BCD5A226882}" srcOrd="1" destOrd="0" presId="urn:microsoft.com/office/officeart/2008/layout/HorizontalMultiLevelHierarchy"/>
    <dgm:cxn modelId="{5B2F3D20-7297-4846-BA0E-375269AB7383}" type="presOf" srcId="{37661EA3-8D88-42CD-8805-D9C873E5F0E7}" destId="{9C1CE852-695D-4D70-9CC5-E1424BBB1187}" srcOrd="0" destOrd="0" presId="urn:microsoft.com/office/officeart/2008/layout/HorizontalMultiLevelHierarchy"/>
    <dgm:cxn modelId="{1C94A033-4A59-4B95-BD11-9CB23C124D13}" type="presOf" srcId="{7CA0AC4D-6C5F-4389-8E05-305D70AF1577}" destId="{0D5F88D5-AF95-4635-9BB3-B717BCAB0835}" srcOrd="0" destOrd="0" presId="urn:microsoft.com/office/officeart/2008/layout/HorizontalMultiLevelHierarchy"/>
    <dgm:cxn modelId="{DAA1D63F-5BE7-4DF0-8FCC-C67F5D15CB2C}" srcId="{C9878912-D6C0-4235-93F2-B636A505B828}" destId="{99FB264C-91B4-4347-A30C-7DEA09D7A688}" srcOrd="0" destOrd="0" parTransId="{EAD0849D-4244-4E9E-9C75-B855150C0EC7}" sibTransId="{9D4C62D6-03B7-4A5B-85EF-0A3FAE546F79}"/>
    <dgm:cxn modelId="{3FCA175E-9304-48A9-B3DA-C07618A1DBEE}" type="presOf" srcId="{E5648307-D302-4CD3-B51E-DC58A56CAA51}" destId="{72D4DCC1-86E9-47C9-B86C-32AC6F713490}" srcOrd="0" destOrd="0" presId="urn:microsoft.com/office/officeart/2008/layout/HorizontalMultiLevelHierarchy"/>
    <dgm:cxn modelId="{491F4461-314C-4C03-A5D8-318DB2C15042}" srcId="{7CA0AC4D-6C5F-4389-8E05-305D70AF1577}" destId="{C9878912-D6C0-4235-93F2-B636A505B828}" srcOrd="0" destOrd="0" parTransId="{646930EE-B9D5-475D-8E13-8FA8B5A4BDDF}" sibTransId="{A3665E2D-802E-4D3E-AE84-7F57EA48CBA4}"/>
    <dgm:cxn modelId="{E3733A47-29E6-40E6-B67B-F9449E3ECA0B}" type="presOf" srcId="{826DC91C-8A12-44EB-AD62-4CB2FD0D2536}" destId="{0E8624A1-C5A7-4D6F-9E3F-35DD86B660CC}" srcOrd="0" destOrd="0" presId="urn:microsoft.com/office/officeart/2008/layout/HorizontalMultiLevelHierarchy"/>
    <dgm:cxn modelId="{17D6244B-8458-437C-A111-C8ACDAA79EE5}" type="presOf" srcId="{95A4EA03-03EB-4AEE-A4AF-C57B79F9619B}" destId="{4E7419BB-C849-414F-B82D-1F6D27C9DA4F}" srcOrd="0" destOrd="0" presId="urn:microsoft.com/office/officeart/2008/layout/HorizontalMultiLevelHierarchy"/>
    <dgm:cxn modelId="{A50C996B-2F70-4F6B-A641-A2FEA7553360}" type="presOf" srcId="{EAD0849D-4244-4E9E-9C75-B855150C0EC7}" destId="{6609A8CF-6511-463A-A64A-8C9D528EF1C2}" srcOrd="1" destOrd="0" presId="urn:microsoft.com/office/officeart/2008/layout/HorizontalMultiLevelHierarchy"/>
    <dgm:cxn modelId="{50761E73-5446-44EE-9BD1-5D3B818DCB94}" type="presOf" srcId="{E5648307-D302-4CD3-B51E-DC58A56CAA51}" destId="{4E8C35F2-4988-41A6-B0CD-C5774F65EC50}" srcOrd="1" destOrd="0" presId="urn:microsoft.com/office/officeart/2008/layout/HorizontalMultiLevelHierarchy"/>
    <dgm:cxn modelId="{AC7BC356-38A9-4FDC-B936-C90A784F06B4}" type="presOf" srcId="{99FB264C-91B4-4347-A30C-7DEA09D7A688}" destId="{2900B925-F14A-4376-A9DA-566C92B1B72B}" srcOrd="0" destOrd="0" presId="urn:microsoft.com/office/officeart/2008/layout/HorizontalMultiLevelHierarchy"/>
    <dgm:cxn modelId="{8CC5607F-52D0-4B8E-A4D3-24CF9AE3094D}" srcId="{C9878912-D6C0-4235-93F2-B636A505B828}" destId="{E57B4C6F-086C-4641-BDC4-E92A578A5472}" srcOrd="2" destOrd="0" parTransId="{95A4EA03-03EB-4AEE-A4AF-C57B79F9619B}" sibTransId="{7A12B956-3B5F-467D-BCAE-5E79ECB9B211}"/>
    <dgm:cxn modelId="{541D8680-1CCE-4E08-BD03-01F3738FC982}" type="presOf" srcId="{95A4EA03-03EB-4AEE-A4AF-C57B79F9619B}" destId="{9CE1AA36-A486-4B9F-AA3D-3F22F951715F}" srcOrd="1" destOrd="0" presId="urn:microsoft.com/office/officeart/2008/layout/HorizontalMultiLevelHierarchy"/>
    <dgm:cxn modelId="{16334D88-E1D7-4935-AB5D-4FFDA4E5687E}" type="presOf" srcId="{FE7DBECD-75F5-47A7-A82B-68A214C31BF7}" destId="{BC312A86-8F4F-4BCD-9C8F-23F952810C0A}" srcOrd="0" destOrd="0" presId="urn:microsoft.com/office/officeart/2008/layout/HorizontalMultiLevelHierarchy"/>
    <dgm:cxn modelId="{2766B08E-1EB9-4794-86E7-2BD742E6BFCE}" srcId="{C9878912-D6C0-4235-93F2-B636A505B828}" destId="{4ECA6215-EC46-4174-A557-856CEFB50D6F}" srcOrd="3" destOrd="0" parTransId="{FE7DBECD-75F5-47A7-A82B-68A214C31BF7}" sibTransId="{4FA807D6-8AB3-4644-9B74-922ED9A34058}"/>
    <dgm:cxn modelId="{4AD6C396-325F-4689-A30D-1258490E6871}" type="presOf" srcId="{4ECA6215-EC46-4174-A557-856CEFB50D6F}" destId="{A30EB306-EEC8-4A83-BCF1-2E1215908F9E}" srcOrd="0" destOrd="0" presId="urn:microsoft.com/office/officeart/2008/layout/HorizontalMultiLevelHierarchy"/>
    <dgm:cxn modelId="{8A63A7A0-4B1D-4645-8D64-B04FFFAFF89F}" srcId="{E57B4C6F-086C-4641-BDC4-E92A578A5472}" destId="{37661EA3-8D88-42CD-8805-D9C873E5F0E7}" srcOrd="1" destOrd="0" parTransId="{18C7C1E9-1A19-4619-8D9D-3E7801C20832}" sibTransId="{50A64E2F-26A4-4F05-A38B-2D9B6B0AC350}"/>
    <dgm:cxn modelId="{766319A1-6034-400C-BC20-444A003BA47C}" type="presOf" srcId="{EB94487E-6889-4EA8-AA83-22154D5822C2}" destId="{940F0C25-3924-4875-9E73-49ABD5145983}" srcOrd="0" destOrd="0" presId="urn:microsoft.com/office/officeart/2008/layout/HorizontalMultiLevelHierarchy"/>
    <dgm:cxn modelId="{6C2AABA2-BF01-49F5-AF20-8D2450B686DE}" type="presOf" srcId="{18C7C1E9-1A19-4619-8D9D-3E7801C20832}" destId="{9189FC59-947D-40B5-B6B5-102BF719318F}" srcOrd="1" destOrd="0" presId="urn:microsoft.com/office/officeart/2008/layout/HorizontalMultiLevelHierarchy"/>
    <dgm:cxn modelId="{806303A3-BCB7-4330-9E9A-925AD80C5F29}" srcId="{E57B4C6F-086C-4641-BDC4-E92A578A5472}" destId="{FAA7ED66-CCFB-4145-B39C-32FB29328B50}" srcOrd="0" destOrd="0" parTransId="{EB94487E-6889-4EA8-AA83-22154D5822C2}" sibTransId="{AFDB8E4E-01D5-4267-A727-975FA7F2C0EF}"/>
    <dgm:cxn modelId="{7D0787CE-0E92-4520-BBFF-74D611E557D0}" type="presOf" srcId="{C9878912-D6C0-4235-93F2-B636A505B828}" destId="{4B5DA565-20C4-4211-87CF-F31B2A6AC2DD}" srcOrd="0" destOrd="0" presId="urn:microsoft.com/office/officeart/2008/layout/HorizontalMultiLevelHierarchy"/>
    <dgm:cxn modelId="{4EFCFED5-0C7F-47A1-A934-FE369487AB86}" srcId="{C9878912-D6C0-4235-93F2-B636A505B828}" destId="{826DC91C-8A12-44EB-AD62-4CB2FD0D2536}" srcOrd="1" destOrd="0" parTransId="{E5648307-D302-4CD3-B51E-DC58A56CAA51}" sibTransId="{2C56C620-899F-4E23-B66E-AE94651248C5}"/>
    <dgm:cxn modelId="{0F296BD9-028A-4BFE-B926-680EDFC26A80}" type="presOf" srcId="{FE7DBECD-75F5-47A7-A82B-68A214C31BF7}" destId="{908AB003-583F-4599-A116-E3C057270C1A}" srcOrd="1" destOrd="0" presId="urn:microsoft.com/office/officeart/2008/layout/HorizontalMultiLevelHierarchy"/>
    <dgm:cxn modelId="{F1C6DFDC-1B46-40D7-A470-DDBDCB14B2E4}" type="presOf" srcId="{EAD0849D-4244-4E9E-9C75-B855150C0EC7}" destId="{8E50F38A-D80D-4198-99EA-31A5DC19584B}" srcOrd="0" destOrd="0" presId="urn:microsoft.com/office/officeart/2008/layout/HorizontalMultiLevelHierarchy"/>
    <dgm:cxn modelId="{5F306EE7-D779-460E-9009-1BF1EB5F0463}" type="presOf" srcId="{E57B4C6F-086C-4641-BDC4-E92A578A5472}" destId="{2E044CE7-6084-4E49-80A8-3E4C5D6A31E4}" srcOrd="0" destOrd="0" presId="urn:microsoft.com/office/officeart/2008/layout/HorizontalMultiLevelHierarchy"/>
    <dgm:cxn modelId="{7BA17D5C-2E5B-45C0-BE05-86A7A27E6956}" type="presParOf" srcId="{0D5F88D5-AF95-4635-9BB3-B717BCAB0835}" destId="{6C4DED9D-83F6-4300-ADEF-7F906076E53E}" srcOrd="0" destOrd="0" presId="urn:microsoft.com/office/officeart/2008/layout/HorizontalMultiLevelHierarchy"/>
    <dgm:cxn modelId="{A4C57E3B-A52B-4A76-B374-B3C3BD752A3E}" type="presParOf" srcId="{6C4DED9D-83F6-4300-ADEF-7F906076E53E}" destId="{4B5DA565-20C4-4211-87CF-F31B2A6AC2DD}" srcOrd="0" destOrd="0" presId="urn:microsoft.com/office/officeart/2008/layout/HorizontalMultiLevelHierarchy"/>
    <dgm:cxn modelId="{C71D6F63-7C72-4B2E-BBF0-A8899A62EA6E}" type="presParOf" srcId="{6C4DED9D-83F6-4300-ADEF-7F906076E53E}" destId="{4AD3B5AA-B90C-40B8-B143-82CD646B7684}" srcOrd="1" destOrd="0" presId="urn:microsoft.com/office/officeart/2008/layout/HorizontalMultiLevelHierarchy"/>
    <dgm:cxn modelId="{8919F4FB-D6D1-46EC-AEB6-8254AFEE7BCF}" type="presParOf" srcId="{4AD3B5AA-B90C-40B8-B143-82CD646B7684}" destId="{8E50F38A-D80D-4198-99EA-31A5DC19584B}" srcOrd="0" destOrd="0" presId="urn:microsoft.com/office/officeart/2008/layout/HorizontalMultiLevelHierarchy"/>
    <dgm:cxn modelId="{1A8B7B4F-2913-4315-A3E3-97ECDDE5CF8F}" type="presParOf" srcId="{8E50F38A-D80D-4198-99EA-31A5DC19584B}" destId="{6609A8CF-6511-463A-A64A-8C9D528EF1C2}" srcOrd="0" destOrd="0" presId="urn:microsoft.com/office/officeart/2008/layout/HorizontalMultiLevelHierarchy"/>
    <dgm:cxn modelId="{888C9AA1-4D0B-41A0-BD66-80B035FC9D72}" type="presParOf" srcId="{4AD3B5AA-B90C-40B8-B143-82CD646B7684}" destId="{ABFA5C36-900B-48BE-8558-4BABA10C206F}" srcOrd="1" destOrd="0" presId="urn:microsoft.com/office/officeart/2008/layout/HorizontalMultiLevelHierarchy"/>
    <dgm:cxn modelId="{19E87067-F96C-47B7-A5F9-126942183857}" type="presParOf" srcId="{ABFA5C36-900B-48BE-8558-4BABA10C206F}" destId="{2900B925-F14A-4376-A9DA-566C92B1B72B}" srcOrd="0" destOrd="0" presId="urn:microsoft.com/office/officeart/2008/layout/HorizontalMultiLevelHierarchy"/>
    <dgm:cxn modelId="{39CA6552-850E-4942-80DF-189B118D68D0}" type="presParOf" srcId="{ABFA5C36-900B-48BE-8558-4BABA10C206F}" destId="{D13B555D-A878-4BA5-8B31-D86ABC2F32DC}" srcOrd="1" destOrd="0" presId="urn:microsoft.com/office/officeart/2008/layout/HorizontalMultiLevelHierarchy"/>
    <dgm:cxn modelId="{34C38B92-FB76-496F-88AB-56962815E70A}" type="presParOf" srcId="{4AD3B5AA-B90C-40B8-B143-82CD646B7684}" destId="{72D4DCC1-86E9-47C9-B86C-32AC6F713490}" srcOrd="2" destOrd="0" presId="urn:microsoft.com/office/officeart/2008/layout/HorizontalMultiLevelHierarchy"/>
    <dgm:cxn modelId="{F49D989A-5349-4E0D-B722-05268A40DE2A}" type="presParOf" srcId="{72D4DCC1-86E9-47C9-B86C-32AC6F713490}" destId="{4E8C35F2-4988-41A6-B0CD-C5774F65EC50}" srcOrd="0" destOrd="0" presId="urn:microsoft.com/office/officeart/2008/layout/HorizontalMultiLevelHierarchy"/>
    <dgm:cxn modelId="{6FBEE7B9-0EFC-4875-A4CE-A5ABD38B62C7}" type="presParOf" srcId="{4AD3B5AA-B90C-40B8-B143-82CD646B7684}" destId="{BBC37143-5B6B-4436-ADDC-5B9BD2047421}" srcOrd="3" destOrd="0" presId="urn:microsoft.com/office/officeart/2008/layout/HorizontalMultiLevelHierarchy"/>
    <dgm:cxn modelId="{D815EFF9-7FFE-43F4-B6A6-DE2DF04528E0}" type="presParOf" srcId="{BBC37143-5B6B-4436-ADDC-5B9BD2047421}" destId="{0E8624A1-C5A7-4D6F-9E3F-35DD86B660CC}" srcOrd="0" destOrd="0" presId="urn:microsoft.com/office/officeart/2008/layout/HorizontalMultiLevelHierarchy"/>
    <dgm:cxn modelId="{556020B1-F0D3-4F1C-A95C-1F0E1592ECA2}" type="presParOf" srcId="{BBC37143-5B6B-4436-ADDC-5B9BD2047421}" destId="{22D1E103-7FA5-412B-B10C-7281EE5D88C8}" srcOrd="1" destOrd="0" presId="urn:microsoft.com/office/officeart/2008/layout/HorizontalMultiLevelHierarchy"/>
    <dgm:cxn modelId="{2C3BFDFB-D595-44A4-8D70-31CDDB5E0E28}" type="presParOf" srcId="{4AD3B5AA-B90C-40B8-B143-82CD646B7684}" destId="{4E7419BB-C849-414F-B82D-1F6D27C9DA4F}" srcOrd="4" destOrd="0" presId="urn:microsoft.com/office/officeart/2008/layout/HorizontalMultiLevelHierarchy"/>
    <dgm:cxn modelId="{CD1E8100-F10F-44DE-9BD5-099B7A3F13E7}" type="presParOf" srcId="{4E7419BB-C849-414F-B82D-1F6D27C9DA4F}" destId="{9CE1AA36-A486-4B9F-AA3D-3F22F951715F}" srcOrd="0" destOrd="0" presId="urn:microsoft.com/office/officeart/2008/layout/HorizontalMultiLevelHierarchy"/>
    <dgm:cxn modelId="{562C47BC-EE5C-4D2B-8658-A71F936AA959}" type="presParOf" srcId="{4AD3B5AA-B90C-40B8-B143-82CD646B7684}" destId="{FDF6DB5D-96F4-4142-8F12-570C53346B70}" srcOrd="5" destOrd="0" presId="urn:microsoft.com/office/officeart/2008/layout/HorizontalMultiLevelHierarchy"/>
    <dgm:cxn modelId="{A42BCBCE-D23E-493A-B673-B925102870DA}" type="presParOf" srcId="{FDF6DB5D-96F4-4142-8F12-570C53346B70}" destId="{2E044CE7-6084-4E49-80A8-3E4C5D6A31E4}" srcOrd="0" destOrd="0" presId="urn:microsoft.com/office/officeart/2008/layout/HorizontalMultiLevelHierarchy"/>
    <dgm:cxn modelId="{6738BC8C-7DBA-4D73-950E-595598E8FB9A}" type="presParOf" srcId="{FDF6DB5D-96F4-4142-8F12-570C53346B70}" destId="{348ED73A-F960-43C1-B00B-C7D9D3063CB0}" srcOrd="1" destOrd="0" presId="urn:microsoft.com/office/officeart/2008/layout/HorizontalMultiLevelHierarchy"/>
    <dgm:cxn modelId="{BEC57867-755C-4F9D-B9A0-0CE95FACAD48}" type="presParOf" srcId="{348ED73A-F960-43C1-B00B-C7D9D3063CB0}" destId="{940F0C25-3924-4875-9E73-49ABD5145983}" srcOrd="0" destOrd="0" presId="urn:microsoft.com/office/officeart/2008/layout/HorizontalMultiLevelHierarchy"/>
    <dgm:cxn modelId="{72A3FF28-34CA-442C-80EE-AF0CB4909916}" type="presParOf" srcId="{940F0C25-3924-4875-9E73-49ABD5145983}" destId="{941DEC46-F962-4BEE-A660-3BCD5A226882}" srcOrd="0" destOrd="0" presId="urn:microsoft.com/office/officeart/2008/layout/HorizontalMultiLevelHierarchy"/>
    <dgm:cxn modelId="{70613ECD-2983-44CA-9432-E4B3457C7FD9}" type="presParOf" srcId="{348ED73A-F960-43C1-B00B-C7D9D3063CB0}" destId="{E87491F8-52A9-4942-8ACF-40DE1B46615E}" srcOrd="1" destOrd="0" presId="urn:microsoft.com/office/officeart/2008/layout/HorizontalMultiLevelHierarchy"/>
    <dgm:cxn modelId="{3F948944-6DCC-4AA7-9A56-4821344C7CBA}" type="presParOf" srcId="{E87491F8-52A9-4942-8ACF-40DE1B46615E}" destId="{E8D2A562-2C01-46BD-9923-0147E24BFDE5}" srcOrd="0" destOrd="0" presId="urn:microsoft.com/office/officeart/2008/layout/HorizontalMultiLevelHierarchy"/>
    <dgm:cxn modelId="{A3CFAE1B-1BCF-4C72-A52F-C2C1B8D5ABA2}" type="presParOf" srcId="{E87491F8-52A9-4942-8ACF-40DE1B46615E}" destId="{1A5E4995-A703-409F-BF5A-C908906D12DF}" srcOrd="1" destOrd="0" presId="urn:microsoft.com/office/officeart/2008/layout/HorizontalMultiLevelHierarchy"/>
    <dgm:cxn modelId="{9FFA8F01-F743-48A5-AC3E-31A0440C4000}" type="presParOf" srcId="{348ED73A-F960-43C1-B00B-C7D9D3063CB0}" destId="{3D51AFA5-2EE4-4E31-8FC7-3AE9DD277868}" srcOrd="2" destOrd="0" presId="urn:microsoft.com/office/officeart/2008/layout/HorizontalMultiLevelHierarchy"/>
    <dgm:cxn modelId="{44D2D713-D834-4F8F-A56C-0A9A2426DC33}" type="presParOf" srcId="{3D51AFA5-2EE4-4E31-8FC7-3AE9DD277868}" destId="{9189FC59-947D-40B5-B6B5-102BF719318F}" srcOrd="0" destOrd="0" presId="urn:microsoft.com/office/officeart/2008/layout/HorizontalMultiLevelHierarchy"/>
    <dgm:cxn modelId="{F9DF7731-9245-40AD-BC58-BA62C7E25717}" type="presParOf" srcId="{348ED73A-F960-43C1-B00B-C7D9D3063CB0}" destId="{F298C248-A578-493D-804F-85809EE30C2C}" srcOrd="3" destOrd="0" presId="urn:microsoft.com/office/officeart/2008/layout/HorizontalMultiLevelHierarchy"/>
    <dgm:cxn modelId="{E21027AA-82DC-4BFA-9E40-F64096A6FEC0}" type="presParOf" srcId="{F298C248-A578-493D-804F-85809EE30C2C}" destId="{9C1CE852-695D-4D70-9CC5-E1424BBB1187}" srcOrd="0" destOrd="0" presId="urn:microsoft.com/office/officeart/2008/layout/HorizontalMultiLevelHierarchy"/>
    <dgm:cxn modelId="{D66398A8-0729-472C-B558-0118330B2D0A}" type="presParOf" srcId="{F298C248-A578-493D-804F-85809EE30C2C}" destId="{B98130F8-E181-4CE1-9730-1D3EBC4A90A6}" srcOrd="1" destOrd="0" presId="urn:microsoft.com/office/officeart/2008/layout/HorizontalMultiLevelHierarchy"/>
    <dgm:cxn modelId="{A34EF8D8-0D5E-4F47-AD54-4DA0267D24E0}" type="presParOf" srcId="{4AD3B5AA-B90C-40B8-B143-82CD646B7684}" destId="{BC312A86-8F4F-4BCD-9C8F-23F952810C0A}" srcOrd="6" destOrd="0" presId="urn:microsoft.com/office/officeart/2008/layout/HorizontalMultiLevelHierarchy"/>
    <dgm:cxn modelId="{B2D6C05D-C4B3-4765-BAFA-FD70756E5B72}" type="presParOf" srcId="{BC312A86-8F4F-4BCD-9C8F-23F952810C0A}" destId="{908AB003-583F-4599-A116-E3C057270C1A}" srcOrd="0" destOrd="0" presId="urn:microsoft.com/office/officeart/2008/layout/HorizontalMultiLevelHierarchy"/>
    <dgm:cxn modelId="{4D560E55-6165-4A95-B2BF-327E88398D25}" type="presParOf" srcId="{4AD3B5AA-B90C-40B8-B143-82CD646B7684}" destId="{73AA4A84-1378-457F-8B64-A5C095F0F7BE}" srcOrd="7" destOrd="0" presId="urn:microsoft.com/office/officeart/2008/layout/HorizontalMultiLevelHierarchy"/>
    <dgm:cxn modelId="{0D98801E-BCC8-473D-B2AC-52047529A6C4}" type="presParOf" srcId="{73AA4A84-1378-457F-8B64-A5C095F0F7BE}" destId="{A30EB306-EEC8-4A83-BCF1-2E1215908F9E}" srcOrd="0" destOrd="0" presId="urn:microsoft.com/office/officeart/2008/layout/HorizontalMultiLevelHierarchy"/>
    <dgm:cxn modelId="{99F8FF53-B304-46F5-8080-37C54D37B5C6}" type="presParOf" srcId="{73AA4A84-1378-457F-8B64-A5C095F0F7BE}" destId="{159D7A3F-3176-49C0-9D4C-EBF81948156A}" srcOrd="1" destOrd="0" presId="urn:microsoft.com/office/officeart/2008/layout/HorizontalMultiLevel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312A86-8F4F-4BCD-9C8F-23F952810C0A}">
      <dsp:nvSpPr>
        <dsp:cNvPr id="0" name=""/>
        <dsp:cNvSpPr/>
      </dsp:nvSpPr>
      <dsp:spPr>
        <a:xfrm>
          <a:off x="1549914" y="1770474"/>
          <a:ext cx="1335100" cy="293116"/>
        </a:xfrm>
        <a:custGeom>
          <a:avLst/>
          <a:gdLst/>
          <a:ahLst/>
          <a:cxnLst/>
          <a:rect l="0" t="0" r="0" b="0"/>
          <a:pathLst>
            <a:path>
              <a:moveTo>
                <a:pt x="0" y="0"/>
              </a:moveTo>
              <a:lnTo>
                <a:pt x="667550" y="0"/>
              </a:lnTo>
              <a:lnTo>
                <a:pt x="667550" y="293116"/>
              </a:lnTo>
              <a:lnTo>
                <a:pt x="1335100" y="293116"/>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zh-CN" altLang="en-US" sz="400" kern="1200"/>
        </a:p>
      </dsp:txBody>
      <dsp:txXfrm>
        <a:off x="2183292" y="1882860"/>
        <a:ext cx="68344" cy="68344"/>
      </dsp:txXfrm>
    </dsp:sp>
    <dsp:sp modelId="{3D51AFA5-2EE4-4E31-8FC7-3AE9DD277868}">
      <dsp:nvSpPr>
        <dsp:cNvPr id="0" name=""/>
        <dsp:cNvSpPr/>
      </dsp:nvSpPr>
      <dsp:spPr>
        <a:xfrm>
          <a:off x="4148002" y="2720699"/>
          <a:ext cx="436250" cy="433616"/>
        </a:xfrm>
        <a:custGeom>
          <a:avLst/>
          <a:gdLst/>
          <a:ahLst/>
          <a:cxnLst/>
          <a:rect l="0" t="0" r="0" b="0"/>
          <a:pathLst>
            <a:path>
              <a:moveTo>
                <a:pt x="0" y="0"/>
              </a:moveTo>
              <a:lnTo>
                <a:pt x="218125" y="0"/>
              </a:lnTo>
              <a:lnTo>
                <a:pt x="218125" y="433616"/>
              </a:lnTo>
              <a:lnTo>
                <a:pt x="436250" y="433616"/>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zh-CN" altLang="en-US" sz="400" kern="1200"/>
        </a:p>
      </dsp:txBody>
      <dsp:txXfrm>
        <a:off x="4350750" y="2922130"/>
        <a:ext cx="30754" cy="30754"/>
      </dsp:txXfrm>
    </dsp:sp>
    <dsp:sp modelId="{940F0C25-3924-4875-9E73-49ABD5145983}">
      <dsp:nvSpPr>
        <dsp:cNvPr id="0" name=""/>
        <dsp:cNvSpPr/>
      </dsp:nvSpPr>
      <dsp:spPr>
        <a:xfrm>
          <a:off x="4148002" y="2474364"/>
          <a:ext cx="436250" cy="246335"/>
        </a:xfrm>
        <a:custGeom>
          <a:avLst/>
          <a:gdLst/>
          <a:ahLst/>
          <a:cxnLst/>
          <a:rect l="0" t="0" r="0" b="0"/>
          <a:pathLst>
            <a:path>
              <a:moveTo>
                <a:pt x="0" y="246335"/>
              </a:moveTo>
              <a:lnTo>
                <a:pt x="218125" y="246335"/>
              </a:lnTo>
              <a:lnTo>
                <a:pt x="218125" y="0"/>
              </a:lnTo>
              <a:lnTo>
                <a:pt x="436250" y="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zh-CN" altLang="en-US" sz="400" kern="1200"/>
        </a:p>
      </dsp:txBody>
      <dsp:txXfrm>
        <a:off x="4353602" y="2585006"/>
        <a:ext cx="25049" cy="25049"/>
      </dsp:txXfrm>
    </dsp:sp>
    <dsp:sp modelId="{4E7419BB-C849-414F-B82D-1F6D27C9DA4F}">
      <dsp:nvSpPr>
        <dsp:cNvPr id="0" name=""/>
        <dsp:cNvSpPr/>
      </dsp:nvSpPr>
      <dsp:spPr>
        <a:xfrm>
          <a:off x="1549914" y="1770474"/>
          <a:ext cx="1343585" cy="950224"/>
        </a:xfrm>
        <a:custGeom>
          <a:avLst/>
          <a:gdLst/>
          <a:ahLst/>
          <a:cxnLst/>
          <a:rect l="0" t="0" r="0" b="0"/>
          <a:pathLst>
            <a:path>
              <a:moveTo>
                <a:pt x="0" y="0"/>
              </a:moveTo>
              <a:lnTo>
                <a:pt x="671792" y="0"/>
              </a:lnTo>
              <a:lnTo>
                <a:pt x="671792" y="950224"/>
              </a:lnTo>
              <a:lnTo>
                <a:pt x="1343585" y="950224"/>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zh-CN" altLang="en-US" sz="400" kern="1200"/>
        </a:p>
      </dsp:txBody>
      <dsp:txXfrm>
        <a:off x="2180565" y="2204445"/>
        <a:ext cx="82282" cy="82282"/>
      </dsp:txXfrm>
    </dsp:sp>
    <dsp:sp modelId="{72D4DCC1-86E9-47C9-B86C-32AC6F713490}">
      <dsp:nvSpPr>
        <dsp:cNvPr id="0" name=""/>
        <dsp:cNvSpPr/>
      </dsp:nvSpPr>
      <dsp:spPr>
        <a:xfrm>
          <a:off x="1549914" y="1431992"/>
          <a:ext cx="1343585" cy="338482"/>
        </a:xfrm>
        <a:custGeom>
          <a:avLst/>
          <a:gdLst/>
          <a:ahLst/>
          <a:cxnLst/>
          <a:rect l="0" t="0" r="0" b="0"/>
          <a:pathLst>
            <a:path>
              <a:moveTo>
                <a:pt x="0" y="338482"/>
              </a:moveTo>
              <a:lnTo>
                <a:pt x="671792" y="338482"/>
              </a:lnTo>
              <a:lnTo>
                <a:pt x="671792" y="0"/>
              </a:lnTo>
              <a:lnTo>
                <a:pt x="1343585" y="0"/>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zh-CN" altLang="en-US" sz="400" kern="1200"/>
        </a:p>
      </dsp:txBody>
      <dsp:txXfrm>
        <a:off x="2187067" y="1566594"/>
        <a:ext cx="69278" cy="69278"/>
      </dsp:txXfrm>
    </dsp:sp>
    <dsp:sp modelId="{8E50F38A-D80D-4198-99EA-31A5DC19584B}">
      <dsp:nvSpPr>
        <dsp:cNvPr id="0" name=""/>
        <dsp:cNvSpPr/>
      </dsp:nvSpPr>
      <dsp:spPr>
        <a:xfrm>
          <a:off x="1549914" y="789048"/>
          <a:ext cx="1343585" cy="981425"/>
        </a:xfrm>
        <a:custGeom>
          <a:avLst/>
          <a:gdLst/>
          <a:ahLst/>
          <a:cxnLst/>
          <a:rect l="0" t="0" r="0" b="0"/>
          <a:pathLst>
            <a:path>
              <a:moveTo>
                <a:pt x="0" y="981425"/>
              </a:moveTo>
              <a:lnTo>
                <a:pt x="671792" y="981425"/>
              </a:lnTo>
              <a:lnTo>
                <a:pt x="671792" y="0"/>
              </a:lnTo>
              <a:lnTo>
                <a:pt x="1343585" y="0"/>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zh-CN" altLang="en-US" sz="400" kern="1200"/>
        </a:p>
      </dsp:txBody>
      <dsp:txXfrm>
        <a:off x="2180110" y="1238165"/>
        <a:ext cx="83192" cy="83192"/>
      </dsp:txXfrm>
    </dsp:sp>
    <dsp:sp modelId="{4B5DA565-20C4-4211-87CF-F31B2A6AC2DD}">
      <dsp:nvSpPr>
        <dsp:cNvPr id="0" name=""/>
        <dsp:cNvSpPr/>
      </dsp:nvSpPr>
      <dsp:spPr>
        <a:xfrm>
          <a:off x="574231" y="1437966"/>
          <a:ext cx="1286350" cy="665015"/>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zh-CN" altLang="en-US" sz="1100" kern="1200"/>
            <a:t>相关回归分析</a:t>
          </a:r>
          <a:endParaRPr lang="en-US" altLang="zh-CN" sz="1100" kern="1200"/>
        </a:p>
        <a:p>
          <a:pPr marL="0" lvl="0" indent="0" algn="ctr" defTabSz="488950">
            <a:lnSpc>
              <a:spcPct val="90000"/>
            </a:lnSpc>
            <a:spcBef>
              <a:spcPct val="0"/>
            </a:spcBef>
            <a:spcAft>
              <a:spcPct val="35000"/>
            </a:spcAft>
            <a:buNone/>
          </a:pPr>
          <a:r>
            <a:rPr lang="zh-CN" altLang="en-US" sz="1100" kern="1200"/>
            <a:t>与时间序列</a:t>
          </a:r>
        </a:p>
      </dsp:txBody>
      <dsp:txXfrm>
        <a:off x="574231" y="1437966"/>
        <a:ext cx="1286350" cy="665015"/>
      </dsp:txXfrm>
    </dsp:sp>
    <dsp:sp modelId="{2900B925-F14A-4376-A9DA-566C92B1B72B}">
      <dsp:nvSpPr>
        <dsp:cNvPr id="0" name=""/>
        <dsp:cNvSpPr/>
      </dsp:nvSpPr>
      <dsp:spPr>
        <a:xfrm>
          <a:off x="2893499" y="550703"/>
          <a:ext cx="1254502" cy="476689"/>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zh-CN" altLang="en-US" sz="1100" kern="1200"/>
            <a:t>相关分析</a:t>
          </a:r>
        </a:p>
      </dsp:txBody>
      <dsp:txXfrm>
        <a:off x="2893499" y="550703"/>
        <a:ext cx="1254502" cy="476689"/>
      </dsp:txXfrm>
    </dsp:sp>
    <dsp:sp modelId="{0E8624A1-C5A7-4D6F-9E3F-35DD86B660CC}">
      <dsp:nvSpPr>
        <dsp:cNvPr id="0" name=""/>
        <dsp:cNvSpPr/>
      </dsp:nvSpPr>
      <dsp:spPr>
        <a:xfrm>
          <a:off x="2893499" y="1193647"/>
          <a:ext cx="1254502" cy="476689"/>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zh-CN" altLang="en-US" sz="1100" kern="1200"/>
            <a:t>回归分析</a:t>
          </a:r>
        </a:p>
      </dsp:txBody>
      <dsp:txXfrm>
        <a:off x="2893499" y="1193647"/>
        <a:ext cx="1254502" cy="476689"/>
      </dsp:txXfrm>
    </dsp:sp>
    <dsp:sp modelId="{2E044CE7-6084-4E49-80A8-3E4C5D6A31E4}">
      <dsp:nvSpPr>
        <dsp:cNvPr id="0" name=""/>
        <dsp:cNvSpPr/>
      </dsp:nvSpPr>
      <dsp:spPr>
        <a:xfrm>
          <a:off x="2893499" y="2482354"/>
          <a:ext cx="1254502" cy="476689"/>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zh-CN" altLang="en-US" sz="1100" kern="1200"/>
            <a:t>时间序列分析</a:t>
          </a:r>
        </a:p>
      </dsp:txBody>
      <dsp:txXfrm>
        <a:off x="2893499" y="2482354"/>
        <a:ext cx="1254502" cy="476689"/>
      </dsp:txXfrm>
    </dsp:sp>
    <dsp:sp modelId="{E8D2A562-2C01-46BD-9923-0147E24BFDE5}">
      <dsp:nvSpPr>
        <dsp:cNvPr id="0" name=""/>
        <dsp:cNvSpPr/>
      </dsp:nvSpPr>
      <dsp:spPr>
        <a:xfrm>
          <a:off x="4584252" y="2217515"/>
          <a:ext cx="961757" cy="513697"/>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zh-CN" altLang="en-US" sz="1100" kern="1200"/>
            <a:t>移动平均</a:t>
          </a:r>
          <a:endParaRPr lang="en-US" altLang="zh-CN" sz="1100" kern="1200"/>
        </a:p>
        <a:p>
          <a:pPr marL="0" lvl="0" indent="0" algn="ctr" defTabSz="488950">
            <a:lnSpc>
              <a:spcPct val="90000"/>
            </a:lnSpc>
            <a:spcBef>
              <a:spcPct val="0"/>
            </a:spcBef>
            <a:spcAft>
              <a:spcPct val="35000"/>
            </a:spcAft>
            <a:buNone/>
          </a:pPr>
          <a:r>
            <a:rPr lang="zh-CN" altLang="en-US" sz="1100" kern="1200"/>
            <a:t>指数平滑</a:t>
          </a:r>
        </a:p>
      </dsp:txBody>
      <dsp:txXfrm>
        <a:off x="4584252" y="2217515"/>
        <a:ext cx="961757" cy="513697"/>
      </dsp:txXfrm>
    </dsp:sp>
    <dsp:sp modelId="{9C1CE852-695D-4D70-9CC5-E1424BBB1187}">
      <dsp:nvSpPr>
        <dsp:cNvPr id="0" name=""/>
        <dsp:cNvSpPr/>
      </dsp:nvSpPr>
      <dsp:spPr>
        <a:xfrm>
          <a:off x="4584252" y="2897466"/>
          <a:ext cx="961757" cy="513697"/>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zh-CN" altLang="en-US" sz="1100" kern="1200"/>
            <a:t>周期变动</a:t>
          </a:r>
          <a:endParaRPr lang="en-US" altLang="zh-CN" sz="1100" kern="1200"/>
        </a:p>
        <a:p>
          <a:pPr marL="0" lvl="0" indent="0" algn="ctr" defTabSz="488950">
            <a:lnSpc>
              <a:spcPct val="90000"/>
            </a:lnSpc>
            <a:spcBef>
              <a:spcPct val="0"/>
            </a:spcBef>
            <a:spcAft>
              <a:spcPct val="35000"/>
            </a:spcAft>
            <a:buNone/>
          </a:pPr>
          <a:r>
            <a:rPr lang="zh-CN" altLang="en-US" sz="1100" kern="1200"/>
            <a:t>自回归移动</a:t>
          </a:r>
        </a:p>
      </dsp:txBody>
      <dsp:txXfrm>
        <a:off x="4584252" y="2897466"/>
        <a:ext cx="961757" cy="513697"/>
      </dsp:txXfrm>
    </dsp:sp>
    <dsp:sp modelId="{A30EB306-EEC8-4A83-BCF1-2E1215908F9E}">
      <dsp:nvSpPr>
        <dsp:cNvPr id="0" name=""/>
        <dsp:cNvSpPr/>
      </dsp:nvSpPr>
      <dsp:spPr>
        <a:xfrm>
          <a:off x="2885014" y="1825245"/>
          <a:ext cx="1254502" cy="476689"/>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zh-CN" altLang="en-US" sz="1100" kern="1200"/>
            <a:t>逻辑回归</a:t>
          </a:r>
        </a:p>
      </dsp:txBody>
      <dsp:txXfrm>
        <a:off x="2885014" y="1825245"/>
        <a:ext cx="1254502" cy="476689"/>
      </dsp:txXfrm>
    </dsp:sp>
  </dsp:spTree>
</dsp:drawing>
</file>

<file path=ppt/diagrams/layout1.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t>2021/2/22</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jpeg>
</file>

<file path=ppt/media/image10.jpeg>
</file>

<file path=ppt/media/image11.png>
</file>

<file path=ppt/media/image11.wmf>
</file>

<file path=ppt/media/image12.png>
</file>

<file path=ppt/media/image12.wmf>
</file>

<file path=ppt/media/image13.png>
</file>

<file path=ppt/media/image13.wmf>
</file>

<file path=ppt/media/image14.wmf>
</file>

<file path=ppt/media/image15.png>
</file>

<file path=ppt/media/image16.wmf>
</file>

<file path=ppt/media/image17.png>
</file>

<file path=ppt/media/image18.png>
</file>

<file path=ppt/media/image19.wm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wmf>
</file>

<file path=ppt/media/image29.png>
</file>

<file path=ppt/media/image3.jpeg>
</file>

<file path=ppt/media/image30.wmf>
</file>

<file path=ppt/media/image31.png>
</file>

<file path=ppt/media/image32.png>
</file>

<file path=ppt/media/image33.png>
</file>

<file path=ppt/media/image34.png>
</file>

<file path=ppt/media/image34.wmf>
</file>

<file path=ppt/media/image35.wmf>
</file>

<file path=ppt/media/image36.wmf>
</file>

<file path=ppt/media/image37.wmf>
</file>

<file path=ppt/media/image38.wmf>
</file>

<file path=ppt/media/image39.wmf>
</file>

<file path=ppt/media/image4.png>
</file>

<file path=ppt/media/image4.wmf>
</file>

<file path=ppt/media/image40.png>
</file>

<file path=ppt/media/image41.png>
</file>

<file path=ppt/media/image5.png>
</file>

<file path=ppt/media/image5.wmf>
</file>

<file path=ppt/media/image6.png>
</file>

<file path=ppt/media/image6.wmf>
</file>

<file path=ppt/media/image7.wmf>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t>2021/2/22</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vl1pPr>
          </a:lstStyle>
          <a:p>
            <a:fld id="{418F03C3-53C1-4F10-8DAF-D1F318E96C6E}" type="slidenum">
              <a:rPr lang="zh-CN" altLang="en-US"/>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900" kern="1200">
        <a:solidFill>
          <a:schemeClr val="tx1"/>
        </a:solidFill>
        <a:latin typeface="+mn-lt"/>
        <a:ea typeface="+mn-ea"/>
        <a:cs typeface="+mn-cs"/>
      </a:defRPr>
    </a:lvl1pPr>
    <a:lvl2pPr marL="323850" algn="l" rtl="0" eaLnBrk="0" fontAlgn="base" hangingPunct="0">
      <a:spcBef>
        <a:spcPct val="30000"/>
      </a:spcBef>
      <a:spcAft>
        <a:spcPct val="0"/>
      </a:spcAft>
      <a:defRPr sz="900" kern="1200">
        <a:solidFill>
          <a:schemeClr val="tx1"/>
        </a:solidFill>
        <a:latin typeface="+mn-lt"/>
        <a:ea typeface="+mn-ea"/>
        <a:cs typeface="+mn-cs"/>
      </a:defRPr>
    </a:lvl2pPr>
    <a:lvl3pPr marL="648970" algn="l" rtl="0" eaLnBrk="0" fontAlgn="base" hangingPunct="0">
      <a:spcBef>
        <a:spcPct val="30000"/>
      </a:spcBef>
      <a:spcAft>
        <a:spcPct val="0"/>
      </a:spcAft>
      <a:defRPr sz="900" kern="1200">
        <a:solidFill>
          <a:schemeClr val="tx1"/>
        </a:solidFill>
        <a:latin typeface="+mn-lt"/>
        <a:ea typeface="+mn-ea"/>
        <a:cs typeface="+mn-cs"/>
      </a:defRPr>
    </a:lvl3pPr>
    <a:lvl4pPr marL="974090" algn="l" rtl="0" eaLnBrk="0" fontAlgn="base" hangingPunct="0">
      <a:spcBef>
        <a:spcPct val="30000"/>
      </a:spcBef>
      <a:spcAft>
        <a:spcPct val="0"/>
      </a:spcAft>
      <a:defRPr sz="900" kern="1200">
        <a:solidFill>
          <a:schemeClr val="tx1"/>
        </a:solidFill>
        <a:latin typeface="+mn-lt"/>
        <a:ea typeface="+mn-ea"/>
        <a:cs typeface="+mn-cs"/>
      </a:defRPr>
    </a:lvl4pPr>
    <a:lvl5pPr marL="1299210" algn="l" rtl="0" eaLnBrk="0" fontAlgn="base" hangingPunct="0">
      <a:spcBef>
        <a:spcPct val="30000"/>
      </a:spcBef>
      <a:spcAft>
        <a:spcPct val="0"/>
      </a:spcAft>
      <a:defRPr sz="900" kern="1200">
        <a:solidFill>
          <a:schemeClr val="tx1"/>
        </a:solidFill>
        <a:latin typeface="+mn-lt"/>
        <a:ea typeface="+mn-ea"/>
        <a:cs typeface="+mn-cs"/>
      </a:defRPr>
    </a:lvl5pPr>
    <a:lvl6pPr marL="1625600" algn="l" defTabSz="650240" rtl="0" eaLnBrk="1" latinLnBrk="0" hangingPunct="1">
      <a:defRPr sz="900" kern="1200">
        <a:solidFill>
          <a:schemeClr val="tx1"/>
        </a:solidFill>
        <a:latin typeface="+mn-lt"/>
        <a:ea typeface="+mn-ea"/>
        <a:cs typeface="+mn-cs"/>
      </a:defRPr>
    </a:lvl6pPr>
    <a:lvl7pPr marL="1950720" algn="l" defTabSz="650240" rtl="0" eaLnBrk="1" latinLnBrk="0" hangingPunct="1">
      <a:defRPr sz="900" kern="1200">
        <a:solidFill>
          <a:schemeClr val="tx1"/>
        </a:solidFill>
        <a:latin typeface="+mn-lt"/>
        <a:ea typeface="+mn-ea"/>
        <a:cs typeface="+mn-cs"/>
      </a:defRPr>
    </a:lvl7pPr>
    <a:lvl8pPr marL="2275840" algn="l" defTabSz="650240" rtl="0" eaLnBrk="1" latinLnBrk="0" hangingPunct="1">
      <a:defRPr sz="900" kern="1200">
        <a:solidFill>
          <a:schemeClr val="tx1"/>
        </a:solidFill>
        <a:latin typeface="+mn-lt"/>
        <a:ea typeface="+mn-ea"/>
        <a:cs typeface="+mn-cs"/>
      </a:defRPr>
    </a:lvl8pPr>
    <a:lvl9pPr marL="2600960" algn="l" defTabSz="65024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6</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15</a:t>
            </a:fld>
            <a:endParaRPr lang="zh-CN" altLang="en-US"/>
          </a:p>
        </p:txBody>
      </p:sp>
    </p:spTree>
    <p:extLst>
      <p:ext uri="{BB962C8B-B14F-4D97-AF65-F5344CB8AC3E}">
        <p14:creationId xmlns:p14="http://schemas.microsoft.com/office/powerpoint/2010/main" val="16315637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16</a:t>
            </a:fld>
            <a:endParaRPr lang="zh-CN" altLang="en-US"/>
          </a:p>
        </p:txBody>
      </p:sp>
    </p:spTree>
    <p:extLst>
      <p:ext uri="{BB962C8B-B14F-4D97-AF65-F5344CB8AC3E}">
        <p14:creationId xmlns:p14="http://schemas.microsoft.com/office/powerpoint/2010/main" val="9932812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17</a:t>
            </a:fld>
            <a:endParaRPr lang="zh-CN" altLang="en-US"/>
          </a:p>
        </p:txBody>
      </p:sp>
    </p:spTree>
    <p:extLst>
      <p:ext uri="{BB962C8B-B14F-4D97-AF65-F5344CB8AC3E}">
        <p14:creationId xmlns:p14="http://schemas.microsoft.com/office/powerpoint/2010/main" val="11129414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18</a:t>
            </a:fld>
            <a:endParaRPr lang="zh-CN" altLang="en-US"/>
          </a:p>
        </p:txBody>
      </p:sp>
    </p:spTree>
    <p:extLst>
      <p:ext uri="{BB962C8B-B14F-4D97-AF65-F5344CB8AC3E}">
        <p14:creationId xmlns:p14="http://schemas.microsoft.com/office/powerpoint/2010/main" val="11805638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19</a:t>
            </a:fld>
            <a:endParaRPr lang="zh-CN" altLang="en-US"/>
          </a:p>
        </p:txBody>
      </p:sp>
    </p:spTree>
    <p:extLst>
      <p:ext uri="{BB962C8B-B14F-4D97-AF65-F5344CB8AC3E}">
        <p14:creationId xmlns:p14="http://schemas.microsoft.com/office/powerpoint/2010/main" val="35679803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20</a:t>
            </a:fld>
            <a:endParaRPr lang="zh-CN" altLang="en-US"/>
          </a:p>
        </p:txBody>
      </p:sp>
    </p:spTree>
    <p:extLst>
      <p:ext uri="{BB962C8B-B14F-4D97-AF65-F5344CB8AC3E}">
        <p14:creationId xmlns:p14="http://schemas.microsoft.com/office/powerpoint/2010/main" val="24692575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21</a:t>
            </a:fld>
            <a:endParaRPr lang="zh-CN" altLang="en-US"/>
          </a:p>
        </p:txBody>
      </p:sp>
    </p:spTree>
    <p:extLst>
      <p:ext uri="{BB962C8B-B14F-4D97-AF65-F5344CB8AC3E}">
        <p14:creationId xmlns:p14="http://schemas.microsoft.com/office/powerpoint/2010/main" val="10222972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22</a:t>
            </a:fld>
            <a:endParaRPr lang="zh-CN" altLang="en-US"/>
          </a:p>
        </p:txBody>
      </p:sp>
    </p:spTree>
    <p:extLst>
      <p:ext uri="{BB962C8B-B14F-4D97-AF65-F5344CB8AC3E}">
        <p14:creationId xmlns:p14="http://schemas.microsoft.com/office/powerpoint/2010/main" val="38997014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23</a:t>
            </a:fld>
            <a:endParaRPr lang="zh-CN" altLang="en-US"/>
          </a:p>
        </p:txBody>
      </p:sp>
    </p:spTree>
    <p:extLst>
      <p:ext uri="{BB962C8B-B14F-4D97-AF65-F5344CB8AC3E}">
        <p14:creationId xmlns:p14="http://schemas.microsoft.com/office/powerpoint/2010/main" val="10662493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24</a:t>
            </a:fld>
            <a:endParaRPr lang="zh-CN" altLang="en-US"/>
          </a:p>
        </p:txBody>
      </p:sp>
    </p:spTree>
    <p:extLst>
      <p:ext uri="{BB962C8B-B14F-4D97-AF65-F5344CB8AC3E}">
        <p14:creationId xmlns:p14="http://schemas.microsoft.com/office/powerpoint/2010/main" val="13512612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7</a:t>
            </a:fld>
            <a:endParaRPr lang="zh-CN" altLang="en-US"/>
          </a:p>
        </p:txBody>
      </p:sp>
    </p:spTree>
    <p:extLst>
      <p:ext uri="{BB962C8B-B14F-4D97-AF65-F5344CB8AC3E}">
        <p14:creationId xmlns:p14="http://schemas.microsoft.com/office/powerpoint/2010/main" val="30396567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25</a:t>
            </a:fld>
            <a:endParaRPr lang="zh-CN" altLang="en-US"/>
          </a:p>
        </p:txBody>
      </p:sp>
    </p:spTree>
    <p:extLst>
      <p:ext uri="{BB962C8B-B14F-4D97-AF65-F5344CB8AC3E}">
        <p14:creationId xmlns:p14="http://schemas.microsoft.com/office/powerpoint/2010/main" val="16889376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26</a:t>
            </a:fld>
            <a:endParaRPr lang="zh-CN" altLang="en-US"/>
          </a:p>
        </p:txBody>
      </p:sp>
    </p:spTree>
    <p:extLst>
      <p:ext uri="{BB962C8B-B14F-4D97-AF65-F5344CB8AC3E}">
        <p14:creationId xmlns:p14="http://schemas.microsoft.com/office/powerpoint/2010/main" val="27701315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27</a:t>
            </a:fld>
            <a:endParaRPr lang="zh-CN" altLang="en-US"/>
          </a:p>
        </p:txBody>
      </p:sp>
    </p:spTree>
    <p:extLst>
      <p:ext uri="{BB962C8B-B14F-4D97-AF65-F5344CB8AC3E}">
        <p14:creationId xmlns:p14="http://schemas.microsoft.com/office/powerpoint/2010/main" val="11178315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28</a:t>
            </a:fld>
            <a:endParaRPr lang="zh-CN" altLang="en-US"/>
          </a:p>
        </p:txBody>
      </p:sp>
    </p:spTree>
    <p:extLst>
      <p:ext uri="{BB962C8B-B14F-4D97-AF65-F5344CB8AC3E}">
        <p14:creationId xmlns:p14="http://schemas.microsoft.com/office/powerpoint/2010/main" val="33347932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29</a:t>
            </a:fld>
            <a:endParaRPr lang="zh-CN" altLang="en-US"/>
          </a:p>
        </p:txBody>
      </p:sp>
    </p:spTree>
    <p:extLst>
      <p:ext uri="{BB962C8B-B14F-4D97-AF65-F5344CB8AC3E}">
        <p14:creationId xmlns:p14="http://schemas.microsoft.com/office/powerpoint/2010/main" val="59253082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30</a:t>
            </a:fld>
            <a:endParaRPr lang="zh-CN" altLang="en-US"/>
          </a:p>
        </p:txBody>
      </p:sp>
    </p:spTree>
    <p:extLst>
      <p:ext uri="{BB962C8B-B14F-4D97-AF65-F5344CB8AC3E}">
        <p14:creationId xmlns:p14="http://schemas.microsoft.com/office/powerpoint/2010/main" val="42569404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31</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32</a:t>
            </a:fld>
            <a:endParaRPr lang="zh-CN" altLang="en-US"/>
          </a:p>
        </p:txBody>
      </p:sp>
    </p:spTree>
    <p:extLst>
      <p:ext uri="{BB962C8B-B14F-4D97-AF65-F5344CB8AC3E}">
        <p14:creationId xmlns:p14="http://schemas.microsoft.com/office/powerpoint/2010/main" val="13123724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33</a:t>
            </a:fld>
            <a:endParaRPr lang="zh-CN" altLang="en-US"/>
          </a:p>
        </p:txBody>
      </p:sp>
    </p:spTree>
    <p:extLst>
      <p:ext uri="{BB962C8B-B14F-4D97-AF65-F5344CB8AC3E}">
        <p14:creationId xmlns:p14="http://schemas.microsoft.com/office/powerpoint/2010/main" val="7232186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34</a:t>
            </a:fld>
            <a:endParaRPr lang="zh-CN" altLang="en-US"/>
          </a:p>
        </p:txBody>
      </p:sp>
    </p:spTree>
    <p:extLst>
      <p:ext uri="{BB962C8B-B14F-4D97-AF65-F5344CB8AC3E}">
        <p14:creationId xmlns:p14="http://schemas.microsoft.com/office/powerpoint/2010/main" val="20535352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8</a:t>
            </a:fld>
            <a:endParaRPr lang="zh-CN" altLang="en-US"/>
          </a:p>
        </p:txBody>
      </p:sp>
    </p:spTree>
    <p:extLst>
      <p:ext uri="{BB962C8B-B14F-4D97-AF65-F5344CB8AC3E}">
        <p14:creationId xmlns:p14="http://schemas.microsoft.com/office/powerpoint/2010/main" val="346149224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35</a:t>
            </a:fld>
            <a:endParaRPr lang="zh-CN" altLang="en-US"/>
          </a:p>
        </p:txBody>
      </p:sp>
    </p:spTree>
    <p:extLst>
      <p:ext uri="{BB962C8B-B14F-4D97-AF65-F5344CB8AC3E}">
        <p14:creationId xmlns:p14="http://schemas.microsoft.com/office/powerpoint/2010/main" val="13914416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36</a:t>
            </a:fld>
            <a:endParaRPr lang="zh-CN" altLang="en-US"/>
          </a:p>
        </p:txBody>
      </p:sp>
    </p:spTree>
    <p:extLst>
      <p:ext uri="{BB962C8B-B14F-4D97-AF65-F5344CB8AC3E}">
        <p14:creationId xmlns:p14="http://schemas.microsoft.com/office/powerpoint/2010/main" val="16503975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37</a:t>
            </a:fld>
            <a:endParaRPr lang="zh-CN" altLang="en-US"/>
          </a:p>
        </p:txBody>
      </p:sp>
    </p:spTree>
    <p:extLst>
      <p:ext uri="{BB962C8B-B14F-4D97-AF65-F5344CB8AC3E}">
        <p14:creationId xmlns:p14="http://schemas.microsoft.com/office/powerpoint/2010/main" val="22683768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38</a:t>
            </a:fld>
            <a:endParaRPr lang="zh-CN" altLang="en-US"/>
          </a:p>
        </p:txBody>
      </p:sp>
    </p:spTree>
    <p:extLst>
      <p:ext uri="{BB962C8B-B14F-4D97-AF65-F5344CB8AC3E}">
        <p14:creationId xmlns:p14="http://schemas.microsoft.com/office/powerpoint/2010/main" val="33500066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39</a:t>
            </a:fld>
            <a:endParaRPr lang="zh-CN" altLang="en-US"/>
          </a:p>
        </p:txBody>
      </p:sp>
    </p:spTree>
    <p:extLst>
      <p:ext uri="{BB962C8B-B14F-4D97-AF65-F5344CB8AC3E}">
        <p14:creationId xmlns:p14="http://schemas.microsoft.com/office/powerpoint/2010/main" val="224967496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40</a:t>
            </a:fld>
            <a:endParaRPr lang="zh-CN" altLang="en-US"/>
          </a:p>
        </p:txBody>
      </p:sp>
    </p:spTree>
    <p:extLst>
      <p:ext uri="{BB962C8B-B14F-4D97-AF65-F5344CB8AC3E}">
        <p14:creationId xmlns:p14="http://schemas.microsoft.com/office/powerpoint/2010/main" val="40485304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41</a:t>
            </a:fld>
            <a:endParaRPr lang="zh-CN" altLang="en-US"/>
          </a:p>
        </p:txBody>
      </p:sp>
    </p:spTree>
    <p:extLst>
      <p:ext uri="{BB962C8B-B14F-4D97-AF65-F5344CB8AC3E}">
        <p14:creationId xmlns:p14="http://schemas.microsoft.com/office/powerpoint/2010/main" val="282163765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42</a:t>
            </a:fld>
            <a:endParaRPr lang="zh-CN" altLang="en-US"/>
          </a:p>
        </p:txBody>
      </p:sp>
    </p:spTree>
    <p:extLst>
      <p:ext uri="{BB962C8B-B14F-4D97-AF65-F5344CB8AC3E}">
        <p14:creationId xmlns:p14="http://schemas.microsoft.com/office/powerpoint/2010/main" val="189810679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43</a:t>
            </a:fld>
            <a:endParaRPr lang="zh-CN" altLang="en-US"/>
          </a:p>
        </p:txBody>
      </p:sp>
    </p:spTree>
    <p:extLst>
      <p:ext uri="{BB962C8B-B14F-4D97-AF65-F5344CB8AC3E}">
        <p14:creationId xmlns:p14="http://schemas.microsoft.com/office/powerpoint/2010/main" val="1802062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44</a:t>
            </a:fld>
            <a:endParaRPr lang="zh-CN" altLang="en-US"/>
          </a:p>
        </p:txBody>
      </p:sp>
    </p:spTree>
    <p:extLst>
      <p:ext uri="{BB962C8B-B14F-4D97-AF65-F5344CB8AC3E}">
        <p14:creationId xmlns:p14="http://schemas.microsoft.com/office/powerpoint/2010/main" val="35137675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9</a:t>
            </a:fld>
            <a:endParaRPr lang="zh-CN" altLang="en-US"/>
          </a:p>
        </p:txBody>
      </p:sp>
    </p:spTree>
    <p:extLst>
      <p:ext uri="{BB962C8B-B14F-4D97-AF65-F5344CB8AC3E}">
        <p14:creationId xmlns:p14="http://schemas.microsoft.com/office/powerpoint/2010/main" val="301951050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45</a:t>
            </a:fld>
            <a:endParaRPr lang="zh-CN" altLang="en-US"/>
          </a:p>
        </p:txBody>
      </p:sp>
    </p:spTree>
    <p:extLst>
      <p:ext uri="{BB962C8B-B14F-4D97-AF65-F5344CB8AC3E}">
        <p14:creationId xmlns:p14="http://schemas.microsoft.com/office/powerpoint/2010/main" val="185194425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46</a:t>
            </a:fld>
            <a:endParaRPr lang="zh-CN" altLang="en-US"/>
          </a:p>
        </p:txBody>
      </p:sp>
    </p:spTree>
    <p:extLst>
      <p:ext uri="{BB962C8B-B14F-4D97-AF65-F5344CB8AC3E}">
        <p14:creationId xmlns:p14="http://schemas.microsoft.com/office/powerpoint/2010/main" val="341042097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47</a:t>
            </a:fld>
            <a:endParaRPr lang="zh-CN" altLang="en-US"/>
          </a:p>
        </p:txBody>
      </p:sp>
    </p:spTree>
    <p:extLst>
      <p:ext uri="{BB962C8B-B14F-4D97-AF65-F5344CB8AC3E}">
        <p14:creationId xmlns:p14="http://schemas.microsoft.com/office/powerpoint/2010/main" val="293145794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48</a:t>
            </a:fld>
            <a:endParaRPr lang="zh-CN" altLang="en-US"/>
          </a:p>
        </p:txBody>
      </p:sp>
    </p:spTree>
    <p:extLst>
      <p:ext uri="{BB962C8B-B14F-4D97-AF65-F5344CB8AC3E}">
        <p14:creationId xmlns:p14="http://schemas.microsoft.com/office/powerpoint/2010/main" val="208611590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49</a:t>
            </a:fld>
            <a:endParaRPr lang="zh-CN" altLang="en-US"/>
          </a:p>
        </p:txBody>
      </p:sp>
    </p:spTree>
    <p:extLst>
      <p:ext uri="{BB962C8B-B14F-4D97-AF65-F5344CB8AC3E}">
        <p14:creationId xmlns:p14="http://schemas.microsoft.com/office/powerpoint/2010/main" val="51947009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50</a:t>
            </a:fld>
            <a:endParaRPr lang="zh-CN" altLang="en-US"/>
          </a:p>
        </p:txBody>
      </p:sp>
    </p:spTree>
    <p:extLst>
      <p:ext uri="{BB962C8B-B14F-4D97-AF65-F5344CB8AC3E}">
        <p14:creationId xmlns:p14="http://schemas.microsoft.com/office/powerpoint/2010/main" val="261147579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51</a:t>
            </a:fld>
            <a:endParaRPr lang="zh-CN" altLang="en-US"/>
          </a:p>
        </p:txBody>
      </p:sp>
    </p:spTree>
    <p:extLst>
      <p:ext uri="{BB962C8B-B14F-4D97-AF65-F5344CB8AC3E}">
        <p14:creationId xmlns:p14="http://schemas.microsoft.com/office/powerpoint/2010/main" val="415474165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52</a:t>
            </a:fld>
            <a:endParaRPr lang="zh-CN" altLang="en-US"/>
          </a:p>
        </p:txBody>
      </p:sp>
    </p:spTree>
    <p:extLst>
      <p:ext uri="{BB962C8B-B14F-4D97-AF65-F5344CB8AC3E}">
        <p14:creationId xmlns:p14="http://schemas.microsoft.com/office/powerpoint/2010/main" val="351800300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53</a:t>
            </a:fld>
            <a:endParaRPr lang="zh-CN" altLang="en-US"/>
          </a:p>
        </p:txBody>
      </p:sp>
    </p:spTree>
    <p:extLst>
      <p:ext uri="{BB962C8B-B14F-4D97-AF65-F5344CB8AC3E}">
        <p14:creationId xmlns:p14="http://schemas.microsoft.com/office/powerpoint/2010/main" val="328235361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54</a:t>
            </a:fld>
            <a:endParaRPr lang="zh-CN" altLang="en-US"/>
          </a:p>
        </p:txBody>
      </p:sp>
    </p:spTree>
    <p:extLst>
      <p:ext uri="{BB962C8B-B14F-4D97-AF65-F5344CB8AC3E}">
        <p14:creationId xmlns:p14="http://schemas.microsoft.com/office/powerpoint/2010/main" val="32207804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10</a:t>
            </a:fld>
            <a:endParaRPr lang="zh-CN" altLang="en-US"/>
          </a:p>
        </p:txBody>
      </p:sp>
    </p:spTree>
    <p:extLst>
      <p:ext uri="{BB962C8B-B14F-4D97-AF65-F5344CB8AC3E}">
        <p14:creationId xmlns:p14="http://schemas.microsoft.com/office/powerpoint/2010/main" val="13407394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11</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12</a:t>
            </a:fld>
            <a:endParaRPr lang="zh-CN" altLang="en-US"/>
          </a:p>
        </p:txBody>
      </p:sp>
    </p:spTree>
    <p:extLst>
      <p:ext uri="{BB962C8B-B14F-4D97-AF65-F5344CB8AC3E}">
        <p14:creationId xmlns:p14="http://schemas.microsoft.com/office/powerpoint/2010/main" val="3170267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13</a:t>
            </a:fld>
            <a:endParaRPr lang="zh-CN" altLang="en-US"/>
          </a:p>
        </p:txBody>
      </p:sp>
    </p:spTree>
    <p:extLst>
      <p:ext uri="{BB962C8B-B14F-4D97-AF65-F5344CB8AC3E}">
        <p14:creationId xmlns:p14="http://schemas.microsoft.com/office/powerpoint/2010/main" val="14884005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14</a:t>
            </a:fld>
            <a:endParaRPr lang="zh-CN" altLang="en-US"/>
          </a:p>
        </p:txBody>
      </p:sp>
    </p:spTree>
    <p:extLst>
      <p:ext uri="{BB962C8B-B14F-4D97-AF65-F5344CB8AC3E}">
        <p14:creationId xmlns:p14="http://schemas.microsoft.com/office/powerpoint/2010/main" val="41394388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末尾幻灯片">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5_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文本框 32"/>
          <p:cNvSpPr txBox="1"/>
          <p:nvPr userDrawn="1"/>
        </p:nvSpPr>
        <p:spPr>
          <a:xfrm>
            <a:off x="265271" y="257676"/>
            <a:ext cx="1869751"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第一节 相关分析</a:t>
            </a:r>
          </a:p>
        </p:txBody>
      </p:sp>
      <p:cxnSp>
        <p:nvCxnSpPr>
          <p:cNvPr id="7" name="直接连接符 6"/>
          <p:cNvCxnSpPr/>
          <p:nvPr/>
        </p:nvCxnSpPr>
        <p:spPr>
          <a:xfrm>
            <a:off x="269240" y="628015"/>
            <a:ext cx="2088000" cy="0"/>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5" name="文本框 32"/>
          <p:cNvSpPr txBox="1"/>
          <p:nvPr userDrawn="1"/>
        </p:nvSpPr>
        <p:spPr>
          <a:xfrm>
            <a:off x="265271" y="257676"/>
            <a:ext cx="1869751"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第二节 回归分析</a:t>
            </a:r>
          </a:p>
        </p:txBody>
      </p:sp>
      <p:cxnSp>
        <p:nvCxnSpPr>
          <p:cNvPr id="7" name="直接连接符 6"/>
          <p:cNvCxnSpPr/>
          <p:nvPr userDrawn="1"/>
        </p:nvCxnSpPr>
        <p:spPr>
          <a:xfrm>
            <a:off x="269240" y="628015"/>
            <a:ext cx="2340000" cy="0"/>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标题和内容">
    <p:bg>
      <p:bgPr>
        <a:blipFill dpi="0" rotWithShape="1">
          <a:blip r:embed="rId2">
            <a:alphaModFix amt="40000"/>
            <a:duotone>
              <a:schemeClr val="accent1">
                <a:shade val="45000"/>
                <a:satMod val="135000"/>
              </a:schemeClr>
              <a:prstClr val="white"/>
            </a:duotone>
            <a:lum/>
          </a:blip>
          <a:srcRect/>
          <a:stretch>
            <a:fillRect t="-39000" b="-39000"/>
          </a:stretch>
        </a:blipFill>
        <a:effectLst/>
      </p:bgPr>
    </p:bg>
    <p:spTree>
      <p:nvGrpSpPr>
        <p:cNvPr id="1" name=""/>
        <p:cNvGrpSpPr/>
        <p:nvPr/>
      </p:nvGrpSpPr>
      <p:grpSpPr>
        <a:xfrm>
          <a:off x="0" y="0"/>
          <a:ext cx="0" cy="0"/>
          <a:chOff x="0" y="0"/>
          <a:chExt cx="0" cy="0"/>
        </a:xfrm>
      </p:grpSpPr>
      <p:sp>
        <p:nvSpPr>
          <p:cNvPr id="5" name="文本框 32"/>
          <p:cNvSpPr txBox="1"/>
          <p:nvPr userDrawn="1"/>
        </p:nvSpPr>
        <p:spPr>
          <a:xfrm>
            <a:off x="265271" y="257676"/>
            <a:ext cx="1869751"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第三节 逻辑回归</a:t>
            </a:r>
          </a:p>
        </p:txBody>
      </p:sp>
      <p:cxnSp>
        <p:nvCxnSpPr>
          <p:cNvPr id="7" name="直接连接符 6"/>
          <p:cNvCxnSpPr/>
          <p:nvPr userDrawn="1"/>
        </p:nvCxnSpPr>
        <p:spPr>
          <a:xfrm flipV="1">
            <a:off x="269240" y="603929"/>
            <a:ext cx="2071306" cy="24086"/>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5_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userDrawn="1">
  <p:cSld name="标题幻灯片">
    <p:spTree>
      <p:nvGrpSpPr>
        <p:cNvPr id="1" name=""/>
        <p:cNvGrpSpPr/>
        <p:nvPr/>
      </p:nvGrpSpPr>
      <p:grpSpPr>
        <a:xfrm>
          <a:off x="0" y="0"/>
          <a:ext cx="0" cy="0"/>
          <a:chOff x="0" y="0"/>
          <a:chExt cx="0" cy="0"/>
        </a:xfrm>
      </p:grpSpPr>
      <p:sp>
        <p:nvSpPr>
          <p:cNvPr id="5" name="文本框 32"/>
          <p:cNvSpPr txBox="1"/>
          <p:nvPr userDrawn="1"/>
        </p:nvSpPr>
        <p:spPr>
          <a:xfrm>
            <a:off x="265271" y="257676"/>
            <a:ext cx="2331416"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0030101010101" charset="-122"/>
                <a:ea typeface="黑体" panose="02010600030101010101" charset="-122"/>
                <a:cs typeface="黑体" panose="02010600030101010101" charset="-122"/>
                <a:sym typeface="+mn-lt"/>
              </a:rPr>
              <a:t>第四节 时间序列分析</a:t>
            </a:r>
          </a:p>
        </p:txBody>
      </p:sp>
      <p:cxnSp>
        <p:nvCxnSpPr>
          <p:cNvPr id="7" name="直接连接符 6"/>
          <p:cNvCxnSpPr/>
          <p:nvPr userDrawn="1"/>
        </p:nvCxnSpPr>
        <p:spPr>
          <a:xfrm flipV="1">
            <a:off x="269240" y="603929"/>
            <a:ext cx="5212852" cy="24086"/>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9112679"/>
      </p:ext>
    </p:extLst>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userDrawn="1">
  <p:cSld name="末尾幻灯片">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文本框 32"/>
          <p:cNvSpPr txBox="1"/>
          <p:nvPr userDrawn="1"/>
        </p:nvSpPr>
        <p:spPr>
          <a:xfrm>
            <a:off x="265271" y="257676"/>
            <a:ext cx="1869751"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第一节 相关分析</a:t>
            </a:r>
          </a:p>
        </p:txBody>
      </p:sp>
      <p:cxnSp>
        <p:nvCxnSpPr>
          <p:cNvPr id="7" name="直接连接符 6"/>
          <p:cNvCxnSpPr/>
          <p:nvPr/>
        </p:nvCxnSpPr>
        <p:spPr>
          <a:xfrm>
            <a:off x="269240" y="628015"/>
            <a:ext cx="2088000" cy="0"/>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5" name="文本框 32"/>
          <p:cNvSpPr txBox="1"/>
          <p:nvPr userDrawn="1"/>
        </p:nvSpPr>
        <p:spPr>
          <a:xfrm>
            <a:off x="265271" y="257676"/>
            <a:ext cx="1869751" cy="346253"/>
          </a:xfrm>
          <a:prstGeom prst="rect">
            <a:avLst/>
          </a:prstGeom>
          <a:noFill/>
        </p:spPr>
        <p:txBody>
          <a:bodyPr wrap="none" lIns="68584" tIns="34292" rIns="68584" bIns="34292" rtlCol="0">
            <a:spAutoFit/>
          </a:bodyPr>
          <a:lstStyle/>
          <a:p>
            <a:pPr algn="l" defTabSz="685800"/>
            <a:r>
              <a:rPr lang="zh-CN" altLang="en-US" sz="1800" dirty="0">
                <a:solidFill>
                  <a:schemeClr val="tx1">
                    <a:lumMod val="50000"/>
                    <a:lumOff val="50000"/>
                  </a:schemeClr>
                </a:solidFill>
                <a:latin typeface="黑体" panose="02010609060101010101" charset="-122"/>
                <a:ea typeface="黑体" panose="02010609060101010101" charset="-122"/>
                <a:cs typeface="黑体" panose="02010609060101010101" charset="-122"/>
                <a:sym typeface="+mn-lt"/>
              </a:rPr>
              <a:t>第二节 回归分析</a:t>
            </a:r>
          </a:p>
        </p:txBody>
      </p:sp>
      <p:cxnSp>
        <p:nvCxnSpPr>
          <p:cNvPr id="7" name="直接连接符 6"/>
          <p:cNvCxnSpPr/>
          <p:nvPr userDrawn="1"/>
        </p:nvCxnSpPr>
        <p:spPr>
          <a:xfrm>
            <a:off x="269240" y="628015"/>
            <a:ext cx="2340000" cy="0"/>
          </a:xfrm>
          <a:prstGeom prst="line">
            <a:avLst/>
          </a:prstGeom>
          <a:ln w="12700">
            <a:solidFill>
              <a:srgbClr val="FFC56C"/>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image" Target="../media/image1.jpeg"/><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theme" Target="../theme/theme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8">
            <a:alphaModFix amt="50000"/>
            <a:duotone>
              <a:schemeClr val="accent1">
                <a:shade val="45000"/>
                <a:satMod val="135000"/>
              </a:schemeClr>
              <a:prstClr val="white"/>
            </a:duotone>
            <a:lum/>
          </a:blip>
          <a:srcRect/>
          <a:stretch>
            <a:fillRect t="-39000" b="-39000"/>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62" r:id="rId6"/>
  </p:sldLayoutIdLst>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txStyles>
    <p:titleStyle>
      <a:lvl1pPr algn="l" defTabSz="650240" rtl="0" eaLnBrk="1" latinLnBrk="0" hangingPunct="1">
        <a:lnSpc>
          <a:spcPct val="90000"/>
        </a:lnSpc>
        <a:spcBef>
          <a:spcPct val="0"/>
        </a:spcBef>
        <a:buNone/>
        <a:defRPr sz="3100" kern="1200">
          <a:solidFill>
            <a:schemeClr val="tx1"/>
          </a:solidFill>
          <a:latin typeface="+mj-lt"/>
          <a:ea typeface="+mj-ea"/>
          <a:cs typeface="+mj-cs"/>
        </a:defRPr>
      </a:lvl1pPr>
    </p:titleStyle>
    <p:bodyStyle>
      <a:lvl1pPr marL="162560" indent="-162560" algn="l" defTabSz="650240" rtl="0" eaLnBrk="1" latinLnBrk="0" hangingPunct="1">
        <a:lnSpc>
          <a:spcPct val="90000"/>
        </a:lnSpc>
        <a:spcBef>
          <a:spcPts val="710"/>
        </a:spcBef>
        <a:buFont typeface="Arial" panose="020B0604020202020204" pitchFamily="34" charset="0"/>
        <a:buChar char="•"/>
        <a:defRPr sz="2000" kern="1200">
          <a:solidFill>
            <a:schemeClr val="tx1"/>
          </a:solidFill>
          <a:latin typeface="+mn-lt"/>
          <a:ea typeface="+mn-ea"/>
          <a:cs typeface="+mn-cs"/>
        </a:defRPr>
      </a:lvl1pPr>
      <a:lvl2pPr marL="487680" indent="-162560" algn="l" defTabSz="650240" rtl="0" eaLnBrk="1" latinLnBrk="0" hangingPunct="1">
        <a:lnSpc>
          <a:spcPct val="90000"/>
        </a:lnSpc>
        <a:spcBef>
          <a:spcPts val="355"/>
        </a:spcBef>
        <a:buFont typeface="Arial" panose="020B0604020202020204" pitchFamily="34" charset="0"/>
        <a:buChar char="•"/>
        <a:defRPr sz="1700" kern="1200">
          <a:solidFill>
            <a:schemeClr val="tx1"/>
          </a:solidFill>
          <a:latin typeface="+mn-lt"/>
          <a:ea typeface="+mn-ea"/>
          <a:cs typeface="+mn-cs"/>
        </a:defRPr>
      </a:lvl2pPr>
      <a:lvl3pPr marL="812800" indent="-162560" algn="l" defTabSz="650240" rtl="0" eaLnBrk="1" latinLnBrk="0" hangingPunct="1">
        <a:lnSpc>
          <a:spcPct val="90000"/>
        </a:lnSpc>
        <a:spcBef>
          <a:spcPts val="355"/>
        </a:spcBef>
        <a:buFont typeface="Arial" panose="020B0604020202020204" pitchFamily="34" charset="0"/>
        <a:buChar char="•"/>
        <a:defRPr sz="1400" kern="1200">
          <a:solidFill>
            <a:schemeClr val="tx1"/>
          </a:solidFill>
          <a:latin typeface="+mn-lt"/>
          <a:ea typeface="+mn-ea"/>
          <a:cs typeface="+mn-cs"/>
        </a:defRPr>
      </a:lvl3pPr>
      <a:lvl4pPr marL="113792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4pPr>
      <a:lvl5pPr marL="146304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5pPr>
      <a:lvl6pPr marL="178816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6pPr>
      <a:lvl7pPr marL="211328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7pPr>
      <a:lvl8pPr marL="243840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8pPr>
      <a:lvl9pPr marL="2764155"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9pPr>
    </p:bodyStyle>
    <p:otherStyle>
      <a:defPPr>
        <a:defRPr lang="zh-CN"/>
      </a:defPPr>
      <a:lvl1pPr marL="0" algn="l" defTabSz="650240" rtl="0" eaLnBrk="1" latinLnBrk="0" hangingPunct="1">
        <a:defRPr sz="1300" kern="1200">
          <a:solidFill>
            <a:schemeClr val="tx1"/>
          </a:solidFill>
          <a:latin typeface="+mn-lt"/>
          <a:ea typeface="+mn-ea"/>
          <a:cs typeface="+mn-cs"/>
        </a:defRPr>
      </a:lvl1pPr>
      <a:lvl2pPr marL="325120" algn="l" defTabSz="650240" rtl="0" eaLnBrk="1" latinLnBrk="0" hangingPunct="1">
        <a:defRPr sz="1300" kern="1200">
          <a:solidFill>
            <a:schemeClr val="tx1"/>
          </a:solidFill>
          <a:latin typeface="+mn-lt"/>
          <a:ea typeface="+mn-ea"/>
          <a:cs typeface="+mn-cs"/>
        </a:defRPr>
      </a:lvl2pPr>
      <a:lvl3pPr marL="650240" algn="l" defTabSz="650240" rtl="0" eaLnBrk="1" latinLnBrk="0" hangingPunct="1">
        <a:defRPr sz="1300" kern="1200">
          <a:solidFill>
            <a:schemeClr val="tx1"/>
          </a:solidFill>
          <a:latin typeface="+mn-lt"/>
          <a:ea typeface="+mn-ea"/>
          <a:cs typeface="+mn-cs"/>
        </a:defRPr>
      </a:lvl3pPr>
      <a:lvl4pPr marL="975360" algn="l" defTabSz="650240" rtl="0" eaLnBrk="1" latinLnBrk="0" hangingPunct="1">
        <a:defRPr sz="1300" kern="1200">
          <a:solidFill>
            <a:schemeClr val="tx1"/>
          </a:solidFill>
          <a:latin typeface="+mn-lt"/>
          <a:ea typeface="+mn-ea"/>
          <a:cs typeface="+mn-cs"/>
        </a:defRPr>
      </a:lvl4pPr>
      <a:lvl5pPr marL="1300480" algn="l" defTabSz="650240" rtl="0" eaLnBrk="1" latinLnBrk="0" hangingPunct="1">
        <a:defRPr sz="1300" kern="1200">
          <a:solidFill>
            <a:schemeClr val="tx1"/>
          </a:solidFill>
          <a:latin typeface="+mn-lt"/>
          <a:ea typeface="+mn-ea"/>
          <a:cs typeface="+mn-cs"/>
        </a:defRPr>
      </a:lvl5pPr>
      <a:lvl6pPr marL="1625600" algn="l" defTabSz="650240" rtl="0" eaLnBrk="1" latinLnBrk="0" hangingPunct="1">
        <a:defRPr sz="1300" kern="1200">
          <a:solidFill>
            <a:schemeClr val="tx1"/>
          </a:solidFill>
          <a:latin typeface="+mn-lt"/>
          <a:ea typeface="+mn-ea"/>
          <a:cs typeface="+mn-cs"/>
        </a:defRPr>
      </a:lvl6pPr>
      <a:lvl7pPr marL="1950720" algn="l" defTabSz="650240" rtl="0" eaLnBrk="1" latinLnBrk="0" hangingPunct="1">
        <a:defRPr sz="1300" kern="1200">
          <a:solidFill>
            <a:schemeClr val="tx1"/>
          </a:solidFill>
          <a:latin typeface="+mn-lt"/>
          <a:ea typeface="+mn-ea"/>
          <a:cs typeface="+mn-cs"/>
        </a:defRPr>
      </a:lvl7pPr>
      <a:lvl8pPr marL="2275840" algn="l" defTabSz="650240" rtl="0" eaLnBrk="1" latinLnBrk="0" hangingPunct="1">
        <a:defRPr sz="1300" kern="1200">
          <a:solidFill>
            <a:schemeClr val="tx1"/>
          </a:solidFill>
          <a:latin typeface="+mn-lt"/>
          <a:ea typeface="+mn-ea"/>
          <a:cs typeface="+mn-cs"/>
        </a:defRPr>
      </a:lvl8pPr>
      <a:lvl9pPr marL="2601595" algn="l" defTabSz="650240" rtl="0" eaLnBrk="1" latinLnBrk="0" hangingPunct="1">
        <a:defRPr sz="13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7">
            <a:alphaModFix amt="50000"/>
            <a:duotone>
              <a:schemeClr val="accent1">
                <a:shade val="45000"/>
                <a:satMod val="135000"/>
              </a:schemeClr>
              <a:prstClr val="white"/>
            </a:duotone>
            <a:lum/>
          </a:blip>
          <a:srcRect/>
          <a:stretch>
            <a:fillRect t="-39000" b="-39000"/>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6" r:id="rId1"/>
    <p:sldLayoutId id="2147483657" r:id="rId2"/>
    <p:sldLayoutId id="2147483658" r:id="rId3"/>
    <p:sldLayoutId id="2147483660" r:id="rId4"/>
    <p:sldLayoutId id="2147483661" r:id="rId5"/>
  </p:sldLayoutIdLst>
  <mc:AlternateContent xmlns:mc="http://schemas.openxmlformats.org/markup-compatibility/2006" xmlns:p14="http://schemas.microsoft.com/office/powerpoint/2010/main">
    <mc:Choice Requires="p14">
      <p:transition spd="med" p14:dur="699">
        <p:cover/>
      </p:transition>
    </mc:Choice>
    <mc:Fallback xmlns="">
      <p:transition spd="med">
        <p:cover/>
      </p:transition>
    </mc:Fallback>
  </mc:AlternateContent>
  <p:txStyles>
    <p:titleStyle>
      <a:lvl1pPr algn="l" defTabSz="650240" rtl="0" eaLnBrk="1" latinLnBrk="0" hangingPunct="1">
        <a:lnSpc>
          <a:spcPct val="90000"/>
        </a:lnSpc>
        <a:spcBef>
          <a:spcPct val="0"/>
        </a:spcBef>
        <a:buNone/>
        <a:defRPr sz="3100" kern="1200">
          <a:solidFill>
            <a:schemeClr val="tx1"/>
          </a:solidFill>
          <a:latin typeface="+mj-lt"/>
          <a:ea typeface="+mj-ea"/>
          <a:cs typeface="+mj-cs"/>
        </a:defRPr>
      </a:lvl1pPr>
    </p:titleStyle>
    <p:bodyStyle>
      <a:lvl1pPr marL="162560" indent="-162560" algn="l" defTabSz="650240" rtl="0" eaLnBrk="1" latinLnBrk="0" hangingPunct="1">
        <a:lnSpc>
          <a:spcPct val="90000"/>
        </a:lnSpc>
        <a:spcBef>
          <a:spcPts val="710"/>
        </a:spcBef>
        <a:buFont typeface="Arial" panose="020B0604020202020204" pitchFamily="34" charset="0"/>
        <a:buChar char="•"/>
        <a:defRPr sz="2000" kern="1200">
          <a:solidFill>
            <a:schemeClr val="tx1"/>
          </a:solidFill>
          <a:latin typeface="+mn-lt"/>
          <a:ea typeface="+mn-ea"/>
          <a:cs typeface="+mn-cs"/>
        </a:defRPr>
      </a:lvl1pPr>
      <a:lvl2pPr marL="487680" indent="-162560" algn="l" defTabSz="650240" rtl="0" eaLnBrk="1" latinLnBrk="0" hangingPunct="1">
        <a:lnSpc>
          <a:spcPct val="90000"/>
        </a:lnSpc>
        <a:spcBef>
          <a:spcPts val="355"/>
        </a:spcBef>
        <a:buFont typeface="Arial" panose="020B0604020202020204" pitchFamily="34" charset="0"/>
        <a:buChar char="•"/>
        <a:defRPr sz="1700" kern="1200">
          <a:solidFill>
            <a:schemeClr val="tx1"/>
          </a:solidFill>
          <a:latin typeface="+mn-lt"/>
          <a:ea typeface="+mn-ea"/>
          <a:cs typeface="+mn-cs"/>
        </a:defRPr>
      </a:lvl2pPr>
      <a:lvl3pPr marL="812800" indent="-162560" algn="l" defTabSz="650240" rtl="0" eaLnBrk="1" latinLnBrk="0" hangingPunct="1">
        <a:lnSpc>
          <a:spcPct val="90000"/>
        </a:lnSpc>
        <a:spcBef>
          <a:spcPts val="355"/>
        </a:spcBef>
        <a:buFont typeface="Arial" panose="020B0604020202020204" pitchFamily="34" charset="0"/>
        <a:buChar char="•"/>
        <a:defRPr sz="1400" kern="1200">
          <a:solidFill>
            <a:schemeClr val="tx1"/>
          </a:solidFill>
          <a:latin typeface="+mn-lt"/>
          <a:ea typeface="+mn-ea"/>
          <a:cs typeface="+mn-cs"/>
        </a:defRPr>
      </a:lvl3pPr>
      <a:lvl4pPr marL="113792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4pPr>
      <a:lvl5pPr marL="146304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5pPr>
      <a:lvl6pPr marL="178816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6pPr>
      <a:lvl7pPr marL="211328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7pPr>
      <a:lvl8pPr marL="2438400"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8pPr>
      <a:lvl9pPr marL="2764155" indent="-162560" algn="l" defTabSz="650240" rtl="0" eaLnBrk="1" latinLnBrk="0" hangingPunct="1">
        <a:lnSpc>
          <a:spcPct val="90000"/>
        </a:lnSpc>
        <a:spcBef>
          <a:spcPts val="355"/>
        </a:spcBef>
        <a:buFont typeface="Arial" panose="020B0604020202020204" pitchFamily="34" charset="0"/>
        <a:buChar char="•"/>
        <a:defRPr sz="1300" kern="1200">
          <a:solidFill>
            <a:schemeClr val="tx1"/>
          </a:solidFill>
          <a:latin typeface="+mn-lt"/>
          <a:ea typeface="+mn-ea"/>
          <a:cs typeface="+mn-cs"/>
        </a:defRPr>
      </a:lvl9pPr>
    </p:bodyStyle>
    <p:otherStyle>
      <a:defPPr>
        <a:defRPr lang="zh-CN"/>
      </a:defPPr>
      <a:lvl1pPr marL="0" algn="l" defTabSz="650240" rtl="0" eaLnBrk="1" latinLnBrk="0" hangingPunct="1">
        <a:defRPr sz="1300" kern="1200">
          <a:solidFill>
            <a:schemeClr val="tx1"/>
          </a:solidFill>
          <a:latin typeface="+mn-lt"/>
          <a:ea typeface="+mn-ea"/>
          <a:cs typeface="+mn-cs"/>
        </a:defRPr>
      </a:lvl1pPr>
      <a:lvl2pPr marL="325120" algn="l" defTabSz="650240" rtl="0" eaLnBrk="1" latinLnBrk="0" hangingPunct="1">
        <a:defRPr sz="1300" kern="1200">
          <a:solidFill>
            <a:schemeClr val="tx1"/>
          </a:solidFill>
          <a:latin typeface="+mn-lt"/>
          <a:ea typeface="+mn-ea"/>
          <a:cs typeface="+mn-cs"/>
        </a:defRPr>
      </a:lvl2pPr>
      <a:lvl3pPr marL="650240" algn="l" defTabSz="650240" rtl="0" eaLnBrk="1" latinLnBrk="0" hangingPunct="1">
        <a:defRPr sz="1300" kern="1200">
          <a:solidFill>
            <a:schemeClr val="tx1"/>
          </a:solidFill>
          <a:latin typeface="+mn-lt"/>
          <a:ea typeface="+mn-ea"/>
          <a:cs typeface="+mn-cs"/>
        </a:defRPr>
      </a:lvl3pPr>
      <a:lvl4pPr marL="975360" algn="l" defTabSz="650240" rtl="0" eaLnBrk="1" latinLnBrk="0" hangingPunct="1">
        <a:defRPr sz="1300" kern="1200">
          <a:solidFill>
            <a:schemeClr val="tx1"/>
          </a:solidFill>
          <a:latin typeface="+mn-lt"/>
          <a:ea typeface="+mn-ea"/>
          <a:cs typeface="+mn-cs"/>
        </a:defRPr>
      </a:lvl4pPr>
      <a:lvl5pPr marL="1300480" algn="l" defTabSz="650240" rtl="0" eaLnBrk="1" latinLnBrk="0" hangingPunct="1">
        <a:defRPr sz="1300" kern="1200">
          <a:solidFill>
            <a:schemeClr val="tx1"/>
          </a:solidFill>
          <a:latin typeface="+mn-lt"/>
          <a:ea typeface="+mn-ea"/>
          <a:cs typeface="+mn-cs"/>
        </a:defRPr>
      </a:lvl5pPr>
      <a:lvl6pPr marL="1625600" algn="l" defTabSz="650240" rtl="0" eaLnBrk="1" latinLnBrk="0" hangingPunct="1">
        <a:defRPr sz="1300" kern="1200">
          <a:solidFill>
            <a:schemeClr val="tx1"/>
          </a:solidFill>
          <a:latin typeface="+mn-lt"/>
          <a:ea typeface="+mn-ea"/>
          <a:cs typeface="+mn-cs"/>
        </a:defRPr>
      </a:lvl6pPr>
      <a:lvl7pPr marL="1950720" algn="l" defTabSz="650240" rtl="0" eaLnBrk="1" latinLnBrk="0" hangingPunct="1">
        <a:defRPr sz="1300" kern="1200">
          <a:solidFill>
            <a:schemeClr val="tx1"/>
          </a:solidFill>
          <a:latin typeface="+mn-lt"/>
          <a:ea typeface="+mn-ea"/>
          <a:cs typeface="+mn-cs"/>
        </a:defRPr>
      </a:lvl7pPr>
      <a:lvl8pPr marL="2275840" algn="l" defTabSz="650240" rtl="0" eaLnBrk="1" latinLnBrk="0" hangingPunct="1">
        <a:defRPr sz="1300" kern="1200">
          <a:solidFill>
            <a:schemeClr val="tx1"/>
          </a:solidFill>
          <a:latin typeface="+mn-lt"/>
          <a:ea typeface="+mn-ea"/>
          <a:cs typeface="+mn-cs"/>
        </a:defRPr>
      </a:lvl8pPr>
      <a:lvl9pPr marL="2601595" algn="l" defTabSz="650240" rtl="0" eaLnBrk="1" latinLnBrk="0" hangingPunct="1">
        <a:defRPr sz="1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3.jpeg"/><Relationship Id="rId5" Type="http://schemas.openxmlformats.org/officeDocument/2006/relationships/image" Target="../media/image2.emf"/><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4.w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6.wmf"/><Relationship Id="rId5" Type="http://schemas.openxmlformats.org/officeDocument/2006/relationships/oleObject" Target="../embeddings/oleObject4.bin"/><Relationship Id="rId4" Type="http://schemas.openxmlformats.org/officeDocument/2006/relationships/image" Target="../media/image5.w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7.wm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notesSlide" Target="../notesSlides/notesSlide18.xml"/><Relationship Id="rId1" Type="http://schemas.openxmlformats.org/officeDocument/2006/relationships/slideLayout" Target="../slideLayouts/slideLayout9.xml"/><Relationship Id="rId4" Type="http://schemas.openxmlformats.org/officeDocument/2006/relationships/image" Target="../media/image8.w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notesSlide" Target="../notesSlides/notesSlide19.xml"/><Relationship Id="rId1" Type="http://schemas.openxmlformats.org/officeDocument/2006/relationships/slideLayout" Target="../slideLayouts/slideLayout9.xml"/><Relationship Id="rId4" Type="http://schemas.openxmlformats.org/officeDocument/2006/relationships/image" Target="../media/image9.wmf"/></Relationships>
</file>

<file path=ppt/slides/_rels/slide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0.xml"/><Relationship Id="rId1" Type="http://schemas.openxmlformats.org/officeDocument/2006/relationships/slideLayout" Target="../slideLayouts/slideLayout9.xml"/><Relationship Id="rId4" Type="http://schemas.microsoft.com/office/2007/relationships/hdphoto" Target="../media/hdphoto1.wdp"/></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notesSlide" Target="../notesSlides/notesSlide21.xml"/><Relationship Id="rId1" Type="http://schemas.openxmlformats.org/officeDocument/2006/relationships/slideLayout" Target="../slideLayouts/slideLayout9.xml"/><Relationship Id="rId4" Type="http://schemas.openxmlformats.org/officeDocument/2006/relationships/image" Target="../media/image11.wmf"/></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notesSlide" Target="../notesSlides/notesSlide22.xml"/><Relationship Id="rId1" Type="http://schemas.openxmlformats.org/officeDocument/2006/relationships/slideLayout" Target="../slideLayouts/slideLayout9.xml"/><Relationship Id="rId4" Type="http://schemas.openxmlformats.org/officeDocument/2006/relationships/image" Target="../media/image12.wmf"/></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notesSlide" Target="../notesSlides/notesSlide23.xml"/><Relationship Id="rId1" Type="http://schemas.openxmlformats.org/officeDocument/2006/relationships/slideLayout" Target="../slideLayouts/slideLayout9.xml"/><Relationship Id="rId4" Type="http://schemas.openxmlformats.org/officeDocument/2006/relationships/image" Target="../media/image13.wmf"/></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notesSlide" Target="../notesSlides/notesSlide24.xml"/><Relationship Id="rId1" Type="http://schemas.openxmlformats.org/officeDocument/2006/relationships/slideLayout" Target="../slideLayouts/slideLayout9.xml"/><Relationship Id="rId4" Type="http://schemas.openxmlformats.org/officeDocument/2006/relationships/image" Target="../media/image14.w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4.xml"/><Relationship Id="rId4" Type="http://schemas.openxmlformats.org/officeDocument/2006/relationships/image" Target="../media/image25.png"/></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notesSlide" Target="../notesSlides/notesSlide32.xml"/><Relationship Id="rId1" Type="http://schemas.openxmlformats.org/officeDocument/2006/relationships/slideLayout" Target="../slideLayouts/slideLayout4.xml"/><Relationship Id="rId4" Type="http://schemas.openxmlformats.org/officeDocument/2006/relationships/image" Target="../media/image16.wmf"/></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notesSlide" Target="../notesSlides/notesSlide34.xml"/><Relationship Id="rId1" Type="http://schemas.openxmlformats.org/officeDocument/2006/relationships/slideLayout" Target="../slideLayouts/slideLayout4.xml"/><Relationship Id="rId5" Type="http://schemas.openxmlformats.org/officeDocument/2006/relationships/image" Target="../media/image20.png"/><Relationship Id="rId4" Type="http://schemas.openxmlformats.org/officeDocument/2006/relationships/image" Target="../media/image19.w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notesSlide" Target="../notesSlides/notesSlide41.xml"/><Relationship Id="rId1" Type="http://schemas.openxmlformats.org/officeDocument/2006/relationships/slideLayout" Target="../slideLayouts/slideLayout6.xml"/><Relationship Id="rId6" Type="http://schemas.microsoft.com/office/2007/relationships/hdphoto" Target="../media/hdphoto2.wdp"/><Relationship Id="rId5" Type="http://schemas.openxmlformats.org/officeDocument/2006/relationships/image" Target="../media/image29.png"/><Relationship Id="rId4" Type="http://schemas.openxmlformats.org/officeDocument/2006/relationships/image" Target="../media/image28.wmf"/></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notesSlide" Target="../notesSlides/notesSlide42.xml"/><Relationship Id="rId1" Type="http://schemas.openxmlformats.org/officeDocument/2006/relationships/slideLayout" Target="../slideLayouts/slideLayout6.xml"/><Relationship Id="rId6" Type="http://schemas.microsoft.com/office/2007/relationships/hdphoto" Target="../media/hdphoto3.wdp"/><Relationship Id="rId5" Type="http://schemas.openxmlformats.org/officeDocument/2006/relationships/image" Target="../media/image31.png"/><Relationship Id="rId4" Type="http://schemas.openxmlformats.org/officeDocument/2006/relationships/image" Target="../media/image30.wmf"/></Relationships>
</file>

<file path=ppt/slides/_rels/slide4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3.xml"/><Relationship Id="rId1" Type="http://schemas.openxmlformats.org/officeDocument/2006/relationships/slideLayout" Target="../slideLayouts/slideLayout6.xml"/><Relationship Id="rId4" Type="http://schemas.microsoft.com/office/2007/relationships/hdphoto" Target="../media/hdphoto4.wdp"/></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notesSlide" Target="../notesSlides/notesSlide45.xml"/><Relationship Id="rId1" Type="http://schemas.openxmlformats.org/officeDocument/2006/relationships/slideLayout" Target="../slideLayouts/slideLayout6.xml"/><Relationship Id="rId6" Type="http://schemas.openxmlformats.org/officeDocument/2006/relationships/image" Target="../media/image35.wmf"/><Relationship Id="rId5" Type="http://schemas.openxmlformats.org/officeDocument/2006/relationships/oleObject" Target="../embeddings/oleObject17.bin"/><Relationship Id="rId4" Type="http://schemas.openxmlformats.org/officeDocument/2006/relationships/image" Target="../media/image34.wmf"/></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notesSlide" Target="../notesSlides/notesSlide46.xml"/><Relationship Id="rId1" Type="http://schemas.openxmlformats.org/officeDocument/2006/relationships/slideLayout" Target="../slideLayouts/slideLayout6.xml"/><Relationship Id="rId4" Type="http://schemas.openxmlformats.org/officeDocument/2006/relationships/image" Target="../media/image36.wmf"/></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notesSlide" Target="../notesSlides/notesSlide47.xml"/><Relationship Id="rId1" Type="http://schemas.openxmlformats.org/officeDocument/2006/relationships/slideLayout" Target="../slideLayouts/slideLayout6.xml"/><Relationship Id="rId4" Type="http://schemas.openxmlformats.org/officeDocument/2006/relationships/image" Target="../media/image37.wmf"/></Relationships>
</file>

<file path=ppt/slides/_rels/slide53.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notesSlide" Target="../notesSlides/notesSlide48.xml"/><Relationship Id="rId1" Type="http://schemas.openxmlformats.org/officeDocument/2006/relationships/slideLayout" Target="../slideLayouts/slideLayout6.xml"/><Relationship Id="rId6" Type="http://schemas.openxmlformats.org/officeDocument/2006/relationships/image" Target="../media/image39.wmf"/><Relationship Id="rId5" Type="http://schemas.openxmlformats.org/officeDocument/2006/relationships/oleObject" Target="../embeddings/oleObject21.bin"/><Relationship Id="rId4" Type="http://schemas.openxmlformats.org/officeDocument/2006/relationships/image" Target="../media/image38.wmf"/></Relationships>
</file>

<file path=ppt/slides/_rels/slide5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2.emf"/><Relationship Id="rId5" Type="http://schemas.openxmlformats.org/officeDocument/2006/relationships/oleObject" Target="../embeddings/oleObject22.bin"/><Relationship Id="rId4" Type="http://schemas.openxmlformats.org/officeDocument/2006/relationships/image" Target="../media/image4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rot="1400643">
            <a:off x="6773217" y="1331945"/>
            <a:ext cx="1775226" cy="3366922"/>
          </a:xfrm>
          <a:prstGeom prst="rect">
            <a:avLst/>
          </a:prstGeom>
          <a:gradFill flip="none" rotWithShape="1">
            <a:gsLst>
              <a:gs pos="53000">
                <a:schemeClr val="bg1">
                  <a:lumMod val="65000"/>
                  <a:lumOff val="35000"/>
                  <a:alpha val="0"/>
                </a:schemeClr>
              </a:gs>
              <a:gs pos="0">
                <a:schemeClr val="accent1">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aphicFrame>
        <p:nvGraphicFramePr>
          <p:cNvPr id="3" name="对象 2" hidden="1"/>
          <p:cNvGraphicFramePr>
            <a:graphicFrameLocks noChangeAspect="1"/>
          </p:cNvGraphicFramePr>
          <p:nvPr>
            <p:custDataLst>
              <p:tags r:id="rId1"/>
            </p:custDataLst>
          </p:nvPr>
        </p:nvGraphicFramePr>
        <p:xfrm>
          <a:off x="1191" y="1192"/>
          <a:ext cx="1191" cy="1191"/>
        </p:xfrm>
        <a:graphic>
          <a:graphicData uri="http://schemas.openxmlformats.org/presentationml/2006/ole">
            <mc:AlternateContent xmlns:mc="http://schemas.openxmlformats.org/markup-compatibility/2006">
              <mc:Choice xmlns:v="urn:schemas-microsoft-com:vml" Requires="v">
                <p:oleObj name="think-cell Slide" r:id="rId4" imgW="9525" imgH="9525" progId="TCLayout.ActiveDocument.1">
                  <p:embed/>
                </p:oleObj>
              </mc:Choice>
              <mc:Fallback>
                <p:oleObj name="think-cell Slide" r:id="rId4" imgW="9525" imgH="9525" progId="TCLayout.ActiveDocument.1">
                  <p:embed/>
                  <p:pic>
                    <p:nvPicPr>
                      <p:cNvPr id="0" name="图片 1050"/>
                      <p:cNvPicPr/>
                      <p:nvPr/>
                    </p:nvPicPr>
                    <p:blipFill>
                      <a:blip r:embed="rId5"/>
                      <a:stretch>
                        <a:fillRect/>
                      </a:stretch>
                    </p:blipFill>
                    <p:spPr>
                      <a:xfrm>
                        <a:off x="1191" y="1192"/>
                        <a:ext cx="1191" cy="1191"/>
                      </a:xfrm>
                      <a:prstGeom prst="rect">
                        <a:avLst/>
                      </a:prstGeom>
                    </p:spPr>
                  </p:pic>
                </p:oleObj>
              </mc:Fallback>
            </mc:AlternateContent>
          </a:graphicData>
        </a:graphic>
      </p:graphicFrame>
      <p:sp>
        <p:nvSpPr>
          <p:cNvPr id="2" name="矩形 1" hidden="1"/>
          <p:cNvSpPr/>
          <p:nvPr>
            <p:custDataLst>
              <p:tags r:id="rId2"/>
            </p:custDataLst>
          </p:nvPr>
        </p:nvSpPr>
        <p:spPr>
          <a:xfrm>
            <a:off x="0" y="0"/>
            <a:ext cx="119083" cy="1190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3000" b="1"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6" name="文本占位符 5"/>
          <p:cNvSpPr>
            <a:spLocks noGrp="1"/>
          </p:cNvSpPr>
          <p:nvPr>
            <p:ph type="body" sz="quarter" idx="4294967295"/>
          </p:nvPr>
        </p:nvSpPr>
        <p:spPr>
          <a:xfrm>
            <a:off x="430783" y="4013202"/>
            <a:ext cx="4609366" cy="341632"/>
          </a:xfrm>
          <a:prstGeom prst="rect">
            <a:avLst/>
          </a:prstGeom>
        </p:spPr>
        <p:txBody>
          <a:bodyPr wrap="square">
            <a:spAutoFit/>
          </a:bodyPr>
          <a:lstStyle/>
          <a:p>
            <a:pPr marL="0" indent="0">
              <a:buNone/>
            </a:pPr>
            <a:r>
              <a:rPr lang="en-US" altLang="zh-CN" sz="1800" dirty="0">
                <a:solidFill>
                  <a:schemeClr val="tx2"/>
                </a:solidFill>
                <a:latin typeface="黑体" panose="02010600030101010101" charset="-122"/>
                <a:ea typeface="黑体" panose="02010600030101010101" charset="-122"/>
                <a:cs typeface="黑体" panose="02010600030101010101" charset="-122"/>
              </a:rPr>
              <a:t>《Python</a:t>
            </a:r>
            <a:r>
              <a:rPr lang="zh-CN" altLang="en-US" sz="1800" dirty="0">
                <a:solidFill>
                  <a:schemeClr val="tx2"/>
                </a:solidFill>
                <a:latin typeface="黑体" panose="02010600030101010101" charset="-122"/>
                <a:ea typeface="黑体" panose="02010600030101010101" charset="-122"/>
                <a:cs typeface="黑体" panose="02010600030101010101" charset="-122"/>
              </a:rPr>
              <a:t>金融数据挖掘</a:t>
            </a:r>
            <a:r>
              <a:rPr lang="en-US" altLang="zh-CN" sz="1800" dirty="0">
                <a:solidFill>
                  <a:schemeClr val="tx2"/>
                </a:solidFill>
                <a:latin typeface="黑体" panose="02010600030101010101" charset="-122"/>
                <a:ea typeface="黑体" panose="02010600030101010101" charset="-122"/>
                <a:cs typeface="黑体" panose="02010600030101010101" charset="-122"/>
              </a:rPr>
              <a:t>》 </a:t>
            </a:r>
            <a:r>
              <a:rPr lang="zh-CN" altLang="en-US" sz="1800" dirty="0">
                <a:solidFill>
                  <a:schemeClr val="tx2"/>
                </a:solidFill>
                <a:latin typeface="黑体" panose="02010600030101010101" charset="-122"/>
                <a:ea typeface="黑体" panose="02010600030101010101" charset="-122"/>
                <a:cs typeface="黑体" panose="02010600030101010101" charset="-122"/>
              </a:rPr>
              <a:t>高等教育出版社</a:t>
            </a:r>
          </a:p>
        </p:txBody>
      </p:sp>
      <p:grpSp>
        <p:nvGrpSpPr>
          <p:cNvPr id="5" name="组合 4"/>
          <p:cNvGrpSpPr/>
          <p:nvPr/>
        </p:nvGrpSpPr>
        <p:grpSpPr>
          <a:xfrm>
            <a:off x="5148858" y="916360"/>
            <a:ext cx="3403797" cy="3416230"/>
            <a:chOff x="5148858" y="916360"/>
            <a:chExt cx="3403797" cy="3416230"/>
          </a:xfrm>
        </p:grpSpPr>
        <p:sp>
          <p:nvSpPr>
            <p:cNvPr id="11" name="空心弧 10"/>
            <p:cNvSpPr/>
            <p:nvPr/>
          </p:nvSpPr>
          <p:spPr>
            <a:xfrm rot="9058792">
              <a:off x="5162499" y="941975"/>
              <a:ext cx="3390156" cy="3390615"/>
            </a:xfrm>
            <a:prstGeom prst="blockArc">
              <a:avLst>
                <a:gd name="adj1" fmla="val 12553498"/>
                <a:gd name="adj2" fmla="val 21168193"/>
                <a:gd name="adj3" fmla="val 5334"/>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solidFill>
                  <a:schemeClr val="tx1"/>
                </a:solidFill>
              </a:endParaRPr>
            </a:p>
          </p:txBody>
        </p:sp>
        <p:grpSp>
          <p:nvGrpSpPr>
            <p:cNvPr id="4" name="组合 3"/>
            <p:cNvGrpSpPr/>
            <p:nvPr/>
          </p:nvGrpSpPr>
          <p:grpSpPr>
            <a:xfrm>
              <a:off x="5148858" y="916360"/>
              <a:ext cx="3390156" cy="3390615"/>
              <a:chOff x="5148858" y="916360"/>
              <a:chExt cx="3390156" cy="3390615"/>
            </a:xfrm>
          </p:grpSpPr>
          <p:sp>
            <p:nvSpPr>
              <p:cNvPr id="8" name="椭圆 7"/>
              <p:cNvSpPr/>
              <p:nvPr/>
            </p:nvSpPr>
            <p:spPr>
              <a:xfrm>
                <a:off x="5418268" y="1215585"/>
                <a:ext cx="2874074" cy="2846802"/>
              </a:xfrm>
              <a:prstGeom prst="ellipse">
                <a:avLst/>
              </a:prstGeom>
              <a:blipFill>
                <a:blip r:embed="rId6"/>
                <a:srcRect/>
                <a:stretch>
                  <a:fillRect l="-9173" r="-917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sp>
            <p:nvSpPr>
              <p:cNvPr id="9" name="空心弧 8"/>
              <p:cNvSpPr/>
              <p:nvPr/>
            </p:nvSpPr>
            <p:spPr>
              <a:xfrm>
                <a:off x="5148858" y="916360"/>
                <a:ext cx="3390156" cy="3390615"/>
              </a:xfrm>
              <a:prstGeom prst="blockArc">
                <a:avLst>
                  <a:gd name="adj1" fmla="val 9123074"/>
                  <a:gd name="adj2" fmla="val 21168193"/>
                  <a:gd name="adj3" fmla="val 533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solidFill>
                    <a:schemeClr val="tx1"/>
                  </a:solidFill>
                </a:endParaRPr>
              </a:p>
            </p:txBody>
          </p:sp>
        </p:grpSp>
      </p:grpSp>
      <p:sp>
        <p:nvSpPr>
          <p:cNvPr id="10" name="矩形 9"/>
          <p:cNvSpPr/>
          <p:nvPr/>
        </p:nvSpPr>
        <p:spPr>
          <a:xfrm>
            <a:off x="-1" y="3220616"/>
            <a:ext cx="5349675" cy="20536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sp>
        <p:nvSpPr>
          <p:cNvPr id="12" name="矩形 11"/>
          <p:cNvSpPr/>
          <p:nvPr/>
        </p:nvSpPr>
        <p:spPr>
          <a:xfrm rot="10800000">
            <a:off x="8359742" y="2587466"/>
            <a:ext cx="854440" cy="175619"/>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grpSp>
        <p:nvGrpSpPr>
          <p:cNvPr id="19" name="组合 18"/>
          <p:cNvGrpSpPr/>
          <p:nvPr/>
        </p:nvGrpSpPr>
        <p:grpSpPr>
          <a:xfrm>
            <a:off x="398577" y="1085993"/>
            <a:ext cx="3123407" cy="982495"/>
            <a:chOff x="210894" y="886960"/>
            <a:chExt cx="4097291" cy="1288841"/>
          </a:xfrm>
        </p:grpSpPr>
        <p:sp>
          <p:nvSpPr>
            <p:cNvPr id="14" name="矩形 13"/>
            <p:cNvSpPr/>
            <p:nvPr/>
          </p:nvSpPr>
          <p:spPr>
            <a:xfrm rot="1400643">
              <a:off x="830750" y="1306965"/>
              <a:ext cx="1981232" cy="86883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5" name="矩形 14"/>
            <p:cNvSpPr/>
            <p:nvPr/>
          </p:nvSpPr>
          <p:spPr>
            <a:xfrm rot="1400643">
              <a:off x="1368182" y="1264336"/>
              <a:ext cx="1981232" cy="86883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6" name="矩形 15"/>
            <p:cNvSpPr/>
            <p:nvPr/>
          </p:nvSpPr>
          <p:spPr>
            <a:xfrm rot="1400643">
              <a:off x="1902966" y="1130868"/>
              <a:ext cx="1240470" cy="543987"/>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7" name="矩形 16"/>
            <p:cNvSpPr/>
            <p:nvPr/>
          </p:nvSpPr>
          <p:spPr>
            <a:xfrm rot="1400643">
              <a:off x="2326953" y="1285652"/>
              <a:ext cx="1981232" cy="86883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18" name="矩形 259"/>
            <p:cNvSpPr>
              <a:spLocks noChangeArrowheads="1"/>
            </p:cNvSpPr>
            <p:nvPr/>
          </p:nvSpPr>
          <p:spPr bwMode="auto">
            <a:xfrm>
              <a:off x="210894" y="886960"/>
              <a:ext cx="3681001" cy="96898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4800" b="1" cap="all" dirty="0">
                  <a:solidFill>
                    <a:schemeClr val="accent2">
                      <a:lumMod val="75000"/>
                    </a:schemeClr>
                  </a:solidFill>
                  <a:latin typeface="黑体" panose="02010609060101010101" charset="-122"/>
                  <a:ea typeface="黑体" panose="02010609060101010101" charset="-122"/>
                  <a:cs typeface="Arial" panose="020B0604020202020204" pitchFamily="34" charset="0"/>
                </a:rPr>
                <a:t>第十四章</a:t>
              </a:r>
            </a:p>
          </p:txBody>
        </p:sp>
      </p:grpSp>
      <p:sp>
        <p:nvSpPr>
          <p:cNvPr id="20" name="矩形 259"/>
          <p:cNvSpPr>
            <a:spLocks noChangeArrowheads="1"/>
          </p:cNvSpPr>
          <p:nvPr/>
        </p:nvSpPr>
        <p:spPr bwMode="auto">
          <a:xfrm>
            <a:off x="679346" y="1924472"/>
            <a:ext cx="353340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3600" b="1" dirty="0">
                <a:solidFill>
                  <a:schemeClr val="accent1"/>
                </a:solidFill>
                <a:latin typeface="黑体" panose="02010609060101010101" charset="-122"/>
                <a:ea typeface="黑体" panose="02010609060101010101" charset="-122"/>
                <a:cs typeface="Arial" panose="020B0604020202020204" pitchFamily="34" charset="0"/>
              </a:rPr>
              <a:t>相关、回归与时间序列分析</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文本框 2"/>
              <p:cNvSpPr txBox="1"/>
              <p:nvPr/>
            </p:nvSpPr>
            <p:spPr>
              <a:xfrm>
                <a:off x="396330" y="916360"/>
                <a:ext cx="8352928" cy="4170372"/>
              </a:xfrm>
              <a:prstGeom prst="rect">
                <a:avLst/>
              </a:prstGeom>
              <a:noFill/>
            </p:spPr>
            <p:txBody>
              <a:bodyPr wrap="square" rtlCol="0" anchor="t">
                <a:spAutoFit/>
              </a:bodyPr>
              <a:lstStyle/>
              <a:p>
                <a:pPr marL="342900" indent="-342900" latinLnBrk="1">
                  <a:buSzPct val="75000"/>
                  <a:buFont typeface="Wingdings" panose="05000000000000000000" pitchFamily="2" charset="2"/>
                  <a:buChar char="l"/>
                </a:pPr>
                <a:r>
                  <a:rPr lang="zh-CN" altLang="zh-CN" sz="2000" dirty="0">
                    <a:latin typeface="宋体" panose="02010600030101010101" pitchFamily="2" charset="-122"/>
                  </a:rPr>
                  <a:t>可以通过观测数据的</a:t>
                </a:r>
                <a:r>
                  <a:rPr lang="zh-CN" altLang="zh-CN" sz="2000" b="1" dirty="0">
                    <a:latin typeface="宋体" panose="02010600030101010101" pitchFamily="2" charset="-122"/>
                  </a:rPr>
                  <a:t>协方差</a:t>
                </a:r>
                <a:r>
                  <a:rPr lang="zh-CN" altLang="zh-CN" sz="2000" dirty="0">
                    <a:latin typeface="宋体" panose="02010600030101010101" pitchFamily="2" charset="-122"/>
                  </a:rPr>
                  <a:t>和</a:t>
                </a:r>
                <a:r>
                  <a:rPr lang="zh-CN" altLang="zh-CN" sz="2000" b="1" dirty="0">
                    <a:latin typeface="宋体" panose="02010600030101010101" pitchFamily="2" charset="-122"/>
                  </a:rPr>
                  <a:t>相关系数</a:t>
                </a:r>
                <a:r>
                  <a:rPr lang="zh-CN" altLang="zh-CN" sz="2000" dirty="0">
                    <a:latin typeface="宋体" panose="02010600030101010101" pitchFamily="2" charset="-122"/>
                  </a:rPr>
                  <a:t>两个数学指标来研究相关性问题。</a:t>
                </a:r>
                <a:endParaRPr lang="en-US" altLang="zh-CN" sz="2000" dirty="0">
                  <a:latin typeface="宋体" panose="02010600030101010101" pitchFamily="2" charset="-122"/>
                </a:endParaRPr>
              </a:p>
              <a:p>
                <a:pPr marL="342900" indent="-342900" latinLnBrk="1">
                  <a:buSzPct val="75000"/>
                  <a:buFont typeface="Wingdings" panose="05000000000000000000" pitchFamily="2" charset="2"/>
                  <a:buChar char="l"/>
                </a:pPr>
                <a:r>
                  <a:rPr lang="zh-CN" altLang="zh-CN" sz="2000" dirty="0">
                    <a:latin typeface="宋体" panose="02010600030101010101" pitchFamily="2" charset="-122"/>
                  </a:rPr>
                  <a:t>设</a:t>
                </a:r>
                <a:r>
                  <a:rPr lang="en-US" altLang="zh-CN" sz="2000" dirty="0">
                    <a:latin typeface="宋体" panose="02010600030101010101" pitchFamily="2" charset="-122"/>
                  </a:rPr>
                  <a:t>(</a:t>
                </a:r>
                <a:r>
                  <a:rPr lang="en-US" altLang="zh-CN" sz="2000" i="1" dirty="0">
                    <a:latin typeface="宋体" panose="02010600030101010101" pitchFamily="2" charset="-122"/>
                  </a:rPr>
                  <a:t>X</a:t>
                </a:r>
                <a:r>
                  <a:rPr lang="en-US" altLang="zh-CN" sz="2000" dirty="0">
                    <a:latin typeface="宋体" panose="02010600030101010101" pitchFamily="2" charset="-122"/>
                  </a:rPr>
                  <a:t>,</a:t>
                </a:r>
                <a:r>
                  <a:rPr lang="en-US" altLang="zh-CN" sz="2000" i="1" dirty="0">
                    <a:latin typeface="宋体" panose="02010600030101010101" pitchFamily="2" charset="-122"/>
                  </a:rPr>
                  <a:t>Y</a:t>
                </a:r>
                <a:r>
                  <a:rPr lang="en-US" altLang="zh-CN" sz="2000" dirty="0">
                    <a:latin typeface="宋体" panose="02010600030101010101" pitchFamily="2" charset="-122"/>
                  </a:rPr>
                  <a:t>)</a:t>
                </a:r>
                <a:r>
                  <a:rPr lang="zh-CN" altLang="zh-CN" sz="2000" dirty="0">
                    <a:latin typeface="宋体" panose="02010600030101010101" pitchFamily="2" charset="-122"/>
                  </a:rPr>
                  <a:t>为二元随机变量，随机变量</a:t>
                </a:r>
                <a:r>
                  <a:rPr lang="en-US" altLang="zh-CN" sz="2000" i="1" dirty="0">
                    <a:latin typeface="宋体" panose="02010600030101010101" pitchFamily="2" charset="-122"/>
                  </a:rPr>
                  <a:t>X</a:t>
                </a:r>
                <a:r>
                  <a:rPr lang="zh-CN" altLang="zh-CN" sz="2000" dirty="0">
                    <a:latin typeface="宋体" panose="02010600030101010101" pitchFamily="2" charset="-122"/>
                  </a:rPr>
                  <a:t>与</a:t>
                </a:r>
                <a:r>
                  <a:rPr lang="en-US" altLang="zh-CN" sz="2000" i="1" dirty="0">
                    <a:latin typeface="宋体" panose="02010600030101010101" pitchFamily="2" charset="-122"/>
                  </a:rPr>
                  <a:t>Y</a:t>
                </a:r>
                <a:r>
                  <a:rPr lang="zh-CN" altLang="zh-CN" sz="2000" dirty="0">
                    <a:latin typeface="宋体" panose="02010600030101010101" pitchFamily="2" charset="-122"/>
                  </a:rPr>
                  <a:t>的</a:t>
                </a:r>
                <a:r>
                  <a:rPr lang="zh-CN" altLang="zh-CN" sz="2000" b="1" dirty="0">
                    <a:latin typeface="宋体" panose="02010600030101010101" pitchFamily="2" charset="-122"/>
                  </a:rPr>
                  <a:t>协方差</a:t>
                </a:r>
                <a:r>
                  <a:rPr lang="zh-CN" altLang="zh-CN" sz="2000" dirty="0">
                    <a:latin typeface="宋体" panose="02010600030101010101" pitchFamily="2" charset="-122"/>
                  </a:rPr>
                  <a:t>为</a:t>
                </a:r>
                <a14:m>
                  <m:oMath xmlns:m="http://schemas.openxmlformats.org/officeDocument/2006/math">
                    <m:r>
                      <m:rPr>
                        <m:sty m:val="p"/>
                      </m:rPr>
                      <a:rPr lang="en-US" altLang="zh-CN" sz="2000">
                        <a:latin typeface="Cambria Math" panose="02040503050406030204" pitchFamily="18" charset="0"/>
                      </a:rPr>
                      <m:t>Cov</m:t>
                    </m:r>
                    <m:d>
                      <m:dPr>
                        <m:ctrlPr>
                          <a:rPr lang="zh-CN" altLang="zh-CN" sz="2000" i="1">
                            <a:latin typeface="Cambria Math" panose="02040503050406030204" pitchFamily="18" charset="0"/>
                          </a:rPr>
                        </m:ctrlPr>
                      </m:dPr>
                      <m:e>
                        <m:r>
                          <a:rPr lang="en-US" altLang="zh-CN" sz="2000" i="1">
                            <a:latin typeface="Cambria Math" panose="02040503050406030204" pitchFamily="18" charset="0"/>
                          </a:rPr>
                          <m:t>𝑋</m:t>
                        </m:r>
                        <m:r>
                          <a:rPr lang="en-US" altLang="zh-CN" sz="2000">
                            <a:latin typeface="Cambria Math" panose="02040503050406030204" pitchFamily="18" charset="0"/>
                          </a:rPr>
                          <m:t>,</m:t>
                        </m:r>
                        <m:r>
                          <a:rPr lang="en-US" altLang="zh-CN" sz="2000" i="1">
                            <a:latin typeface="Cambria Math" panose="02040503050406030204" pitchFamily="18" charset="0"/>
                          </a:rPr>
                          <m:t>𝑌</m:t>
                        </m:r>
                      </m:e>
                    </m:d>
                    <m:r>
                      <a:rPr lang="en-US" altLang="zh-CN" sz="2000">
                        <a:latin typeface="Cambria Math" panose="02040503050406030204" pitchFamily="18" charset="0"/>
                      </a:rPr>
                      <m:t>=</m:t>
                    </m:r>
                    <m:r>
                      <m:rPr>
                        <m:sty m:val="p"/>
                      </m:rPr>
                      <a:rPr lang="en-US" altLang="zh-CN" sz="2000">
                        <a:latin typeface="Cambria Math" panose="02040503050406030204" pitchFamily="18" charset="0"/>
                      </a:rPr>
                      <m:t>E</m:t>
                    </m:r>
                    <m:r>
                      <a:rPr lang="en-US" altLang="zh-CN" sz="2000">
                        <a:latin typeface="Cambria Math" panose="02040503050406030204" pitchFamily="18" charset="0"/>
                      </a:rPr>
                      <m:t>{[</m:t>
                    </m:r>
                    <m:r>
                      <a:rPr lang="en-US" altLang="zh-CN" sz="2000" i="1">
                        <a:latin typeface="Cambria Math" panose="02040503050406030204" pitchFamily="18" charset="0"/>
                      </a:rPr>
                      <m:t>𝑋</m:t>
                    </m:r>
                    <m:r>
                      <a:rPr lang="en-US" altLang="zh-CN" sz="2000" i="1">
                        <a:latin typeface="Cambria Math" panose="02040503050406030204" pitchFamily="18" charset="0"/>
                      </a:rPr>
                      <m:t>−</m:t>
                    </m:r>
                    <m:r>
                      <m:rPr>
                        <m:sty m:val="p"/>
                      </m:rPr>
                      <a:rPr lang="en-US" altLang="zh-CN" sz="2000">
                        <a:latin typeface="Cambria Math" panose="02040503050406030204" pitchFamily="18" charset="0"/>
                      </a:rPr>
                      <m:t>E</m:t>
                    </m:r>
                    <m:d>
                      <m:dPr>
                        <m:ctrlPr>
                          <a:rPr lang="zh-CN" altLang="zh-CN" sz="2000" i="1">
                            <a:latin typeface="Cambria Math" panose="02040503050406030204" pitchFamily="18" charset="0"/>
                          </a:rPr>
                        </m:ctrlPr>
                      </m:dPr>
                      <m:e>
                        <m:r>
                          <a:rPr lang="en-US" altLang="zh-CN" sz="2000" i="1">
                            <a:latin typeface="Cambria Math" panose="02040503050406030204" pitchFamily="18" charset="0"/>
                          </a:rPr>
                          <m:t>𝑋</m:t>
                        </m:r>
                      </m:e>
                    </m:d>
                    <m:r>
                      <a:rPr lang="en-US" altLang="zh-CN" sz="2000">
                        <a:latin typeface="Cambria Math" panose="02040503050406030204" pitchFamily="18" charset="0"/>
                      </a:rPr>
                      <m:t>][</m:t>
                    </m:r>
                    <m:r>
                      <a:rPr lang="en-US" altLang="zh-CN" sz="2000" i="1">
                        <a:latin typeface="Cambria Math" panose="02040503050406030204" pitchFamily="18" charset="0"/>
                      </a:rPr>
                      <m:t>𝑌</m:t>
                    </m:r>
                    <m:r>
                      <a:rPr lang="en-US" altLang="zh-CN" sz="2000" i="1">
                        <a:latin typeface="Cambria Math" panose="02040503050406030204" pitchFamily="18" charset="0"/>
                      </a:rPr>
                      <m:t>−</m:t>
                    </m:r>
                    <m:r>
                      <m:rPr>
                        <m:sty m:val="p"/>
                      </m:rPr>
                      <a:rPr lang="en-US" altLang="zh-CN" sz="2000">
                        <a:latin typeface="Cambria Math" panose="02040503050406030204" pitchFamily="18" charset="0"/>
                      </a:rPr>
                      <m:t>E</m:t>
                    </m:r>
                    <m:d>
                      <m:dPr>
                        <m:ctrlPr>
                          <a:rPr lang="zh-CN" altLang="zh-CN" sz="2000" i="1">
                            <a:latin typeface="Cambria Math" panose="02040503050406030204" pitchFamily="18" charset="0"/>
                          </a:rPr>
                        </m:ctrlPr>
                      </m:dPr>
                      <m:e>
                        <m:r>
                          <a:rPr lang="en-US" altLang="zh-CN" sz="2000" i="1">
                            <a:latin typeface="Cambria Math" panose="02040503050406030204" pitchFamily="18" charset="0"/>
                          </a:rPr>
                          <m:t>𝑌</m:t>
                        </m:r>
                      </m:e>
                    </m:d>
                    <m:r>
                      <a:rPr lang="en-US" altLang="zh-CN" sz="2000">
                        <a:latin typeface="Cambria Math" panose="02040503050406030204" pitchFamily="18" charset="0"/>
                      </a:rPr>
                      <m:t>]}</m:t>
                    </m:r>
                  </m:oMath>
                </a14:m>
                <a:r>
                  <a:rPr lang="zh-CN" altLang="zh-CN" sz="2000" dirty="0">
                    <a:latin typeface="宋体" panose="02010600030101010101" pitchFamily="2" charset="-122"/>
                  </a:rPr>
                  <a:t>，其中</a:t>
                </a:r>
                <a14:m>
                  <m:oMath xmlns:m="http://schemas.openxmlformats.org/officeDocument/2006/math">
                    <m:r>
                      <m:rPr>
                        <m:sty m:val="p"/>
                      </m:rPr>
                      <a:rPr lang="en-US" altLang="zh-CN" sz="2000">
                        <a:latin typeface="Cambria Math" panose="02040503050406030204" pitchFamily="18" charset="0"/>
                      </a:rPr>
                      <m:t>E</m:t>
                    </m:r>
                    <m:d>
                      <m:dPr>
                        <m:ctrlPr>
                          <a:rPr lang="zh-CN" altLang="zh-CN" sz="2000" i="1">
                            <a:latin typeface="Cambria Math" panose="02040503050406030204" pitchFamily="18" charset="0"/>
                          </a:rPr>
                        </m:ctrlPr>
                      </m:dPr>
                      <m:e>
                        <m:r>
                          <a:rPr lang="en-US" altLang="zh-CN" sz="2000" i="1">
                            <a:latin typeface="Cambria Math" panose="02040503050406030204" pitchFamily="18" charset="0"/>
                          </a:rPr>
                          <m:t>𝑋</m:t>
                        </m:r>
                      </m:e>
                    </m:d>
                  </m:oMath>
                </a14:m>
                <a:r>
                  <a:rPr lang="zh-CN" altLang="zh-CN" sz="2000" dirty="0">
                    <a:latin typeface="宋体" panose="02010600030101010101" pitchFamily="2" charset="-122"/>
                  </a:rPr>
                  <a:t>为</a:t>
                </a:r>
                <a:r>
                  <a:rPr lang="en-US" altLang="zh-CN" sz="2000" i="1" dirty="0">
                    <a:latin typeface="宋体" panose="02010600030101010101" pitchFamily="2" charset="-122"/>
                  </a:rPr>
                  <a:t>X</a:t>
                </a:r>
                <a:r>
                  <a:rPr lang="zh-CN" altLang="zh-CN" sz="2000" dirty="0">
                    <a:latin typeface="宋体" panose="02010600030101010101" pitchFamily="2" charset="-122"/>
                  </a:rPr>
                  <a:t>的均值。协方差是没有单位的量，具有如下数学性质：</a:t>
                </a:r>
                <a:endParaRPr lang="en-US" altLang="zh-CN" sz="2000" dirty="0">
                  <a:latin typeface="宋体" panose="02010600030101010101" pitchFamily="2" charset="-122"/>
                </a:endParaRPr>
              </a:p>
              <a:p>
                <a:pPr marL="342900" indent="-342900" latinLnBrk="1">
                  <a:buFont typeface="Wingdings" panose="05000000000000000000" pitchFamily="2" charset="2"/>
                  <a:buChar char="l"/>
                </a:pPr>
                <a:endParaRPr lang="zh-CN" altLang="zh-CN" sz="2000" dirty="0">
                  <a:latin typeface="宋体" panose="02010600030101010101" pitchFamily="2" charset="-122"/>
                </a:endParaRPr>
              </a:p>
              <a:p>
                <a:pPr marL="457200" indent="-457200" latinLnBrk="1">
                  <a:buFont typeface="+mj-lt"/>
                  <a:buAutoNum type="arabicPeriod"/>
                </a:pPr>
                <a:r>
                  <a:rPr lang="en-US" altLang="zh-CN" sz="2000" dirty="0" err="1">
                    <a:latin typeface="宋体" panose="02010600030101010101" pitchFamily="2" charset="-122"/>
                  </a:rPr>
                  <a:t>Cov</a:t>
                </a:r>
                <a:r>
                  <a:rPr lang="en-US" altLang="zh-CN" sz="2000" dirty="0">
                    <a:latin typeface="宋体" panose="02010600030101010101" pitchFamily="2" charset="-122"/>
                  </a:rPr>
                  <a:t>(</a:t>
                </a:r>
                <a:r>
                  <a:rPr lang="en-US" altLang="zh-CN" sz="2000" i="1" dirty="0">
                    <a:latin typeface="宋体" panose="02010600030101010101" pitchFamily="2" charset="-122"/>
                  </a:rPr>
                  <a:t>X,Y</a:t>
                </a:r>
                <a:r>
                  <a:rPr lang="en-US" altLang="zh-CN" sz="2000" dirty="0">
                    <a:latin typeface="宋体" panose="02010600030101010101" pitchFamily="2" charset="-122"/>
                  </a:rPr>
                  <a:t>) = </a:t>
                </a:r>
                <a:r>
                  <a:rPr lang="en-US" altLang="zh-CN" sz="2000" dirty="0" err="1">
                    <a:latin typeface="宋体" panose="02010600030101010101" pitchFamily="2" charset="-122"/>
                  </a:rPr>
                  <a:t>Cov</a:t>
                </a:r>
                <a:r>
                  <a:rPr lang="en-US" altLang="zh-CN" sz="2000" dirty="0">
                    <a:latin typeface="宋体" panose="02010600030101010101" pitchFamily="2" charset="-122"/>
                  </a:rPr>
                  <a:t>(</a:t>
                </a:r>
                <a:r>
                  <a:rPr lang="en-US" altLang="zh-CN" sz="2000" i="1" dirty="0">
                    <a:latin typeface="宋体" panose="02010600030101010101" pitchFamily="2" charset="-122"/>
                  </a:rPr>
                  <a:t>Y,X</a:t>
                </a:r>
                <a:r>
                  <a:rPr lang="en-US" altLang="zh-CN" sz="2000" dirty="0">
                    <a:latin typeface="宋体" panose="02010600030101010101" pitchFamily="2" charset="-122"/>
                  </a:rPr>
                  <a:t>)</a:t>
                </a:r>
                <a:endParaRPr lang="zh-CN" altLang="zh-CN" sz="2000" dirty="0">
                  <a:latin typeface="宋体" panose="02010600030101010101" pitchFamily="2" charset="-122"/>
                </a:endParaRPr>
              </a:p>
              <a:p>
                <a:pPr marL="457200" indent="-457200" latinLnBrk="1">
                  <a:buFont typeface="+mj-lt"/>
                  <a:buAutoNum type="arabicPeriod"/>
                </a:pPr>
                <a:r>
                  <a:rPr lang="zh-CN" altLang="zh-CN" sz="2000" dirty="0">
                    <a:latin typeface="宋体" panose="02010600030101010101" pitchFamily="2" charset="-122"/>
                  </a:rPr>
                  <a:t>如果</a:t>
                </a:r>
                <a:r>
                  <a:rPr lang="en-US" altLang="zh-CN" sz="2000" dirty="0" err="1">
                    <a:latin typeface="宋体" panose="02010600030101010101" pitchFamily="2" charset="-122"/>
                  </a:rPr>
                  <a:t>Cov</a:t>
                </a:r>
                <a:r>
                  <a:rPr lang="en-US" altLang="zh-CN" sz="2000" dirty="0">
                    <a:latin typeface="宋体" panose="02010600030101010101" pitchFamily="2" charset="-122"/>
                  </a:rPr>
                  <a:t>(X,Y) &gt; 0</a:t>
                </a:r>
                <a:r>
                  <a:rPr lang="zh-CN" altLang="zh-CN" sz="2000" dirty="0">
                    <a:latin typeface="宋体" panose="02010600030101010101" pitchFamily="2" charset="-122"/>
                  </a:rPr>
                  <a:t>，则称随机变量</a:t>
                </a:r>
                <a:r>
                  <a:rPr lang="en-US" altLang="zh-CN" sz="2000" dirty="0">
                    <a:latin typeface="宋体" panose="02010600030101010101" pitchFamily="2" charset="-122"/>
                  </a:rPr>
                  <a:t>X</a:t>
                </a:r>
                <a:r>
                  <a:rPr lang="zh-CN" altLang="zh-CN" sz="2000" dirty="0">
                    <a:latin typeface="宋体" panose="02010600030101010101" pitchFamily="2" charset="-122"/>
                  </a:rPr>
                  <a:t>与</a:t>
                </a:r>
                <a:r>
                  <a:rPr lang="en-US" altLang="zh-CN" sz="2000" dirty="0">
                    <a:latin typeface="宋体" panose="02010600030101010101" pitchFamily="2" charset="-122"/>
                  </a:rPr>
                  <a:t>Y</a:t>
                </a:r>
                <a:r>
                  <a:rPr lang="zh-CN" altLang="zh-CN" sz="2000" dirty="0">
                    <a:latin typeface="宋体" panose="02010600030101010101" pitchFamily="2" charset="-122"/>
                  </a:rPr>
                  <a:t>之间存在正相关；如果</a:t>
                </a:r>
                <a:r>
                  <a:rPr lang="en-US" altLang="zh-CN" sz="2000" dirty="0" err="1">
                    <a:latin typeface="宋体" panose="02010600030101010101" pitchFamily="2" charset="-122"/>
                  </a:rPr>
                  <a:t>Cov</a:t>
                </a:r>
                <a:r>
                  <a:rPr lang="en-US" altLang="zh-CN" sz="2000" dirty="0">
                    <a:latin typeface="宋体" panose="02010600030101010101" pitchFamily="2" charset="-122"/>
                  </a:rPr>
                  <a:t>(X,Y)&lt;0</a:t>
                </a:r>
                <a:r>
                  <a:rPr lang="zh-CN" altLang="zh-CN" sz="2000" dirty="0">
                    <a:latin typeface="宋体" panose="02010600030101010101" pitchFamily="2" charset="-122"/>
                  </a:rPr>
                  <a:t>，则称随机变量</a:t>
                </a:r>
                <a:r>
                  <a:rPr lang="en-US" altLang="zh-CN" sz="2000" dirty="0">
                    <a:latin typeface="宋体" panose="02010600030101010101" pitchFamily="2" charset="-122"/>
                  </a:rPr>
                  <a:t>X</a:t>
                </a:r>
                <a:r>
                  <a:rPr lang="zh-CN" altLang="zh-CN" sz="2000" dirty="0">
                    <a:latin typeface="宋体" panose="02010600030101010101" pitchFamily="2" charset="-122"/>
                  </a:rPr>
                  <a:t>与</a:t>
                </a:r>
                <a:r>
                  <a:rPr lang="en-US" altLang="zh-CN" sz="2000" dirty="0">
                    <a:latin typeface="宋体" panose="02010600030101010101" pitchFamily="2" charset="-122"/>
                  </a:rPr>
                  <a:t>Y</a:t>
                </a:r>
                <a:r>
                  <a:rPr lang="zh-CN" altLang="zh-CN" sz="2000" dirty="0">
                    <a:latin typeface="宋体" panose="02010600030101010101" pitchFamily="2" charset="-122"/>
                  </a:rPr>
                  <a:t>之间存在负相关；如果</a:t>
                </a:r>
                <a:r>
                  <a:rPr lang="en-US" altLang="zh-CN" sz="2000" dirty="0" err="1">
                    <a:latin typeface="宋体" panose="02010600030101010101" pitchFamily="2" charset="-122"/>
                  </a:rPr>
                  <a:t>Cov</a:t>
                </a:r>
                <a:r>
                  <a:rPr lang="en-US" altLang="zh-CN" sz="2000" dirty="0">
                    <a:latin typeface="宋体" panose="02010600030101010101" pitchFamily="2" charset="-122"/>
                  </a:rPr>
                  <a:t>(X,Y)=0</a:t>
                </a:r>
                <a:r>
                  <a:rPr lang="zh-CN" altLang="zh-CN" sz="2000" dirty="0">
                    <a:latin typeface="宋体" panose="02010600030101010101" pitchFamily="2" charset="-122"/>
                  </a:rPr>
                  <a:t>，则称随机变量</a:t>
                </a:r>
                <a:r>
                  <a:rPr lang="en-US" altLang="zh-CN" sz="2000" dirty="0">
                    <a:latin typeface="宋体" panose="02010600030101010101" pitchFamily="2" charset="-122"/>
                  </a:rPr>
                  <a:t>X</a:t>
                </a:r>
                <a:r>
                  <a:rPr lang="zh-CN" altLang="zh-CN" sz="2000" dirty="0">
                    <a:latin typeface="宋体" panose="02010600030101010101" pitchFamily="2" charset="-122"/>
                  </a:rPr>
                  <a:t>与</a:t>
                </a:r>
                <a:r>
                  <a:rPr lang="en-US" altLang="zh-CN" sz="2000" dirty="0">
                    <a:latin typeface="宋体" panose="02010600030101010101" pitchFamily="2" charset="-122"/>
                  </a:rPr>
                  <a:t>Y</a:t>
                </a:r>
                <a:r>
                  <a:rPr lang="zh-CN" altLang="zh-CN" sz="2000" dirty="0">
                    <a:latin typeface="宋体" panose="02010600030101010101" pitchFamily="2" charset="-122"/>
                  </a:rPr>
                  <a:t>之间不相关。</a:t>
                </a:r>
              </a:p>
              <a:p>
                <a:pPr marL="457200" indent="-457200" latinLnBrk="1">
                  <a:buFont typeface="+mj-lt"/>
                  <a:buAutoNum type="arabicPeriod"/>
                </a:pPr>
                <a:r>
                  <a:rPr lang="zh-CN" altLang="zh-CN" sz="2000" dirty="0">
                    <a:latin typeface="宋体" panose="02010600030101010101" pitchFamily="2" charset="-122"/>
                  </a:rPr>
                  <a:t>如果随机变量</a:t>
                </a:r>
                <a:r>
                  <a:rPr lang="en-US" altLang="zh-CN" sz="2000" i="1" dirty="0">
                    <a:latin typeface="宋体" panose="02010600030101010101" pitchFamily="2" charset="-122"/>
                  </a:rPr>
                  <a:t>X</a:t>
                </a:r>
                <a:r>
                  <a:rPr lang="zh-CN" altLang="zh-CN" sz="2000" dirty="0">
                    <a:latin typeface="宋体" panose="02010600030101010101" pitchFamily="2" charset="-122"/>
                  </a:rPr>
                  <a:t>与</a:t>
                </a:r>
                <a:r>
                  <a:rPr lang="en-US" altLang="zh-CN" sz="2000" i="1" dirty="0">
                    <a:latin typeface="宋体" panose="02010600030101010101" pitchFamily="2" charset="-122"/>
                  </a:rPr>
                  <a:t>Y</a:t>
                </a:r>
                <a:r>
                  <a:rPr lang="zh-CN" altLang="zh-CN" sz="2000" dirty="0">
                    <a:latin typeface="宋体" panose="02010600030101010101" pitchFamily="2" charset="-122"/>
                  </a:rPr>
                  <a:t>相互独立，则</a:t>
                </a:r>
                <a:r>
                  <a:rPr lang="en-US" altLang="zh-CN" sz="2000" dirty="0" err="1">
                    <a:latin typeface="宋体" panose="02010600030101010101" pitchFamily="2" charset="-122"/>
                  </a:rPr>
                  <a:t>Cov</a:t>
                </a:r>
                <a:r>
                  <a:rPr lang="en-US" altLang="zh-CN" sz="2000" dirty="0">
                    <a:latin typeface="宋体" panose="02010600030101010101" pitchFamily="2" charset="-122"/>
                  </a:rPr>
                  <a:t>(</a:t>
                </a:r>
                <a:r>
                  <a:rPr lang="en-US" altLang="zh-CN" sz="2000" i="1" dirty="0">
                    <a:latin typeface="宋体" panose="02010600030101010101" pitchFamily="2" charset="-122"/>
                  </a:rPr>
                  <a:t>X,Y</a:t>
                </a:r>
                <a:r>
                  <a:rPr lang="en-US" altLang="zh-CN" sz="2000" dirty="0">
                    <a:latin typeface="宋体" panose="02010600030101010101" pitchFamily="2" charset="-122"/>
                  </a:rPr>
                  <a:t>)=0</a:t>
                </a:r>
                <a:r>
                  <a:rPr lang="zh-CN" altLang="zh-CN" sz="2000" dirty="0">
                    <a:latin typeface="宋体" panose="02010600030101010101" pitchFamily="2" charset="-122"/>
                  </a:rPr>
                  <a:t>，即</a:t>
                </a:r>
                <a:r>
                  <a:rPr lang="en-US" altLang="zh-CN" sz="2000" i="1" dirty="0">
                    <a:latin typeface="宋体" panose="02010600030101010101" pitchFamily="2" charset="-122"/>
                  </a:rPr>
                  <a:t>X</a:t>
                </a:r>
                <a:r>
                  <a:rPr lang="zh-CN" altLang="zh-CN" sz="2000" dirty="0">
                    <a:latin typeface="宋体" panose="02010600030101010101" pitchFamily="2" charset="-122"/>
                  </a:rPr>
                  <a:t>与</a:t>
                </a:r>
                <a:r>
                  <a:rPr lang="en-US" altLang="zh-CN" sz="2000" i="1" dirty="0">
                    <a:latin typeface="宋体" panose="02010600030101010101" pitchFamily="2" charset="-122"/>
                  </a:rPr>
                  <a:t>Y</a:t>
                </a:r>
                <a:r>
                  <a:rPr lang="zh-CN" altLang="zh-CN" sz="2000" dirty="0">
                    <a:latin typeface="宋体" panose="02010600030101010101" pitchFamily="2" charset="-122"/>
                  </a:rPr>
                  <a:t>不相关；但反过来不一定成立。</a:t>
                </a:r>
              </a:p>
              <a:p>
                <a:pPr marL="342900" indent="-342900">
                  <a:spcBef>
                    <a:spcPts val="600"/>
                  </a:spcBef>
                  <a:buSzPct val="75000"/>
                  <a:buFont typeface="Wingdings" panose="05000000000000000000" pitchFamily="2" charset="2"/>
                  <a:buChar char="l"/>
                </a:pPr>
                <a:endParaRPr lang="zh-CN" altLang="en-US" sz="2000" dirty="0">
                  <a:latin typeface="宋体" panose="02010600030101010101" pitchFamily="2" charset="-122"/>
                </a:endParaRPr>
              </a:p>
            </p:txBody>
          </p:sp>
        </mc:Choice>
        <mc:Fallback xmlns="">
          <p:sp>
            <p:nvSpPr>
              <p:cNvPr id="3" name="文本框 2"/>
              <p:cNvSpPr txBox="1">
                <a:spLocks noRot="1" noChangeAspect="1" noMove="1" noResize="1" noEditPoints="1" noAdjustHandles="1" noChangeArrowheads="1" noChangeShapeType="1" noTextEdit="1"/>
              </p:cNvSpPr>
              <p:nvPr/>
            </p:nvSpPr>
            <p:spPr>
              <a:xfrm>
                <a:off x="396330" y="916360"/>
                <a:ext cx="8352928" cy="4170372"/>
              </a:xfrm>
              <a:prstGeom prst="rect">
                <a:avLst/>
              </a:prstGeom>
              <a:blipFill>
                <a:blip r:embed="rId3"/>
                <a:stretch>
                  <a:fillRect l="-438" t="-73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61163315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文本框 2"/>
              <p:cNvSpPr txBox="1"/>
              <p:nvPr/>
            </p:nvSpPr>
            <p:spPr>
              <a:xfrm>
                <a:off x="396330" y="916360"/>
                <a:ext cx="8352928" cy="4079258"/>
              </a:xfrm>
              <a:prstGeom prst="rect">
                <a:avLst/>
              </a:prstGeom>
              <a:noFill/>
            </p:spPr>
            <p:txBody>
              <a:bodyPr wrap="square" rtlCol="0" anchor="t">
                <a:spAutoFit/>
              </a:bodyPr>
              <a:lstStyle/>
              <a:p>
                <a:pPr marL="342900" indent="-342900" latinLnBrk="1">
                  <a:buSzPct val="75000"/>
                  <a:buFont typeface="Wingdings" panose="05000000000000000000" pitchFamily="2" charset="2"/>
                  <a:buChar char="l"/>
                </a:pPr>
                <a:r>
                  <a:rPr lang="zh-CN" altLang="zh-CN" sz="2000" dirty="0">
                    <a:latin typeface="宋体" panose="02010600030101010101" pitchFamily="2" charset="-122"/>
                  </a:rPr>
                  <a:t>随机变量</a:t>
                </a:r>
                <a:r>
                  <a:rPr lang="en-US" altLang="zh-CN" sz="2000" i="1" dirty="0">
                    <a:latin typeface="宋体" panose="02010600030101010101" pitchFamily="2" charset="-122"/>
                  </a:rPr>
                  <a:t>X</a:t>
                </a:r>
                <a:r>
                  <a:rPr lang="zh-CN" altLang="zh-CN" sz="2000" dirty="0">
                    <a:latin typeface="宋体" panose="02010600030101010101" pitchFamily="2" charset="-122"/>
                  </a:rPr>
                  <a:t>与</a:t>
                </a:r>
                <a:r>
                  <a:rPr lang="en-US" altLang="zh-CN" sz="2000" i="1" dirty="0">
                    <a:latin typeface="宋体" panose="02010600030101010101" pitchFamily="2" charset="-122"/>
                  </a:rPr>
                  <a:t>Y</a:t>
                </a:r>
                <a:r>
                  <a:rPr lang="zh-CN" altLang="zh-CN" sz="2000" dirty="0">
                    <a:latin typeface="宋体" panose="02010600030101010101" pitchFamily="2" charset="-122"/>
                  </a:rPr>
                  <a:t>的</a:t>
                </a:r>
                <a:r>
                  <a:rPr lang="zh-CN" altLang="zh-CN" sz="2000" b="1" dirty="0">
                    <a:latin typeface="宋体" panose="02010600030101010101" pitchFamily="2" charset="-122"/>
                  </a:rPr>
                  <a:t>相关系数</a:t>
                </a:r>
                <a:r>
                  <a:rPr lang="zh-CN" altLang="zh-CN" sz="2000" dirty="0">
                    <a:latin typeface="宋体" panose="02010600030101010101" pitchFamily="2" charset="-122"/>
                  </a:rPr>
                  <a:t>为</a:t>
                </a:r>
                <a14:m>
                  <m:oMath xmlns:m="http://schemas.openxmlformats.org/officeDocument/2006/math">
                    <m:r>
                      <a:rPr lang="en-US" altLang="zh-CN" sz="2000" i="1">
                        <a:latin typeface="Cambria Math" panose="02040503050406030204" pitchFamily="18" charset="0"/>
                      </a:rPr>
                      <m:t>𝜌</m:t>
                    </m:r>
                    <m:d>
                      <m:dPr>
                        <m:ctrlPr>
                          <a:rPr lang="zh-CN" altLang="zh-CN" sz="2000" i="1">
                            <a:latin typeface="Cambria Math" panose="02040503050406030204" pitchFamily="18" charset="0"/>
                          </a:rPr>
                        </m:ctrlPr>
                      </m:dPr>
                      <m:e>
                        <m:r>
                          <a:rPr lang="en-US" altLang="zh-CN" sz="2000" i="1">
                            <a:latin typeface="Cambria Math" panose="02040503050406030204" pitchFamily="18" charset="0"/>
                          </a:rPr>
                          <m:t>𝑋</m:t>
                        </m:r>
                        <m:r>
                          <a:rPr lang="en-US" altLang="zh-CN" sz="2000">
                            <a:latin typeface="Cambria Math" panose="02040503050406030204" pitchFamily="18" charset="0"/>
                          </a:rPr>
                          <m:t>,</m:t>
                        </m:r>
                        <m:r>
                          <a:rPr lang="en-US" altLang="zh-CN" sz="2000" i="1">
                            <a:latin typeface="Cambria Math" panose="02040503050406030204" pitchFamily="18" charset="0"/>
                          </a:rPr>
                          <m:t>𝑌</m:t>
                        </m:r>
                      </m:e>
                    </m:d>
                    <m:r>
                      <a:rPr lang="en-US" altLang="zh-CN" sz="2000">
                        <a:latin typeface="Cambria Math" panose="02040503050406030204" pitchFamily="18" charset="0"/>
                      </a:rPr>
                      <m:t>=</m:t>
                    </m:r>
                    <m:f>
                      <m:fPr>
                        <m:ctrlPr>
                          <a:rPr lang="zh-CN" altLang="zh-CN" sz="2000" i="1">
                            <a:latin typeface="Cambria Math" panose="02040503050406030204" pitchFamily="18" charset="0"/>
                          </a:rPr>
                        </m:ctrlPr>
                      </m:fPr>
                      <m:num>
                        <m:r>
                          <m:rPr>
                            <m:sty m:val="p"/>
                          </m:rPr>
                          <a:rPr lang="en-US" altLang="zh-CN" sz="2000">
                            <a:latin typeface="Cambria Math" panose="02040503050406030204" pitchFamily="18" charset="0"/>
                          </a:rPr>
                          <m:t>Cov</m:t>
                        </m:r>
                        <m:d>
                          <m:dPr>
                            <m:ctrlPr>
                              <a:rPr lang="zh-CN" altLang="zh-CN" sz="2000" i="1">
                                <a:latin typeface="Cambria Math" panose="02040503050406030204" pitchFamily="18" charset="0"/>
                              </a:rPr>
                            </m:ctrlPr>
                          </m:dPr>
                          <m:e>
                            <m:r>
                              <a:rPr lang="en-US" altLang="zh-CN" sz="2000" i="1">
                                <a:latin typeface="Cambria Math" panose="02040503050406030204" pitchFamily="18" charset="0"/>
                              </a:rPr>
                              <m:t>𝑋</m:t>
                            </m:r>
                            <m:r>
                              <a:rPr lang="en-US" altLang="zh-CN" sz="2000" i="1">
                                <a:latin typeface="Cambria Math" panose="02040503050406030204" pitchFamily="18" charset="0"/>
                              </a:rPr>
                              <m:t>,</m:t>
                            </m:r>
                            <m:r>
                              <a:rPr lang="en-US" altLang="zh-CN" sz="2000" i="1">
                                <a:latin typeface="Cambria Math" panose="02040503050406030204" pitchFamily="18" charset="0"/>
                              </a:rPr>
                              <m:t>𝑌</m:t>
                            </m:r>
                          </m:e>
                        </m:d>
                      </m:num>
                      <m:den>
                        <m:rad>
                          <m:radPr>
                            <m:degHide m:val="on"/>
                            <m:ctrlPr>
                              <a:rPr lang="zh-CN" altLang="zh-CN" sz="2000" i="1">
                                <a:latin typeface="Cambria Math" panose="02040503050406030204" pitchFamily="18" charset="0"/>
                              </a:rPr>
                            </m:ctrlPr>
                          </m:radPr>
                          <m:deg/>
                          <m:e>
                            <m:r>
                              <a:rPr lang="en-US" altLang="zh-CN" sz="2000" i="1">
                                <a:latin typeface="Cambria Math" panose="02040503050406030204" pitchFamily="18" charset="0"/>
                              </a:rPr>
                              <m:t>𝑉𝑎𝑟</m:t>
                            </m:r>
                            <m:d>
                              <m:dPr>
                                <m:begChr m:val="["/>
                                <m:endChr m:val="]"/>
                                <m:ctrlPr>
                                  <a:rPr lang="zh-CN" altLang="zh-CN" sz="2000" i="1">
                                    <a:latin typeface="Cambria Math" panose="02040503050406030204" pitchFamily="18" charset="0"/>
                                  </a:rPr>
                                </m:ctrlPr>
                              </m:dPr>
                              <m:e>
                                <m:r>
                                  <a:rPr lang="en-US" altLang="zh-CN" sz="2000" i="1">
                                    <a:latin typeface="Cambria Math" panose="02040503050406030204" pitchFamily="18" charset="0"/>
                                  </a:rPr>
                                  <m:t>𝑋</m:t>
                                </m:r>
                              </m:e>
                            </m:d>
                            <m:r>
                              <a:rPr lang="en-US" altLang="zh-CN" sz="2000" i="1">
                                <a:latin typeface="Cambria Math" panose="02040503050406030204" pitchFamily="18" charset="0"/>
                              </a:rPr>
                              <m:t>𝑉𝑎𝑟</m:t>
                            </m:r>
                            <m:d>
                              <m:dPr>
                                <m:begChr m:val="["/>
                                <m:endChr m:val="]"/>
                                <m:ctrlPr>
                                  <a:rPr lang="zh-CN" altLang="zh-CN" sz="2000" i="1">
                                    <a:latin typeface="Cambria Math" panose="02040503050406030204" pitchFamily="18" charset="0"/>
                                  </a:rPr>
                                </m:ctrlPr>
                              </m:dPr>
                              <m:e>
                                <m:r>
                                  <a:rPr lang="en-US" altLang="zh-CN" sz="2000" i="1">
                                    <a:latin typeface="Cambria Math" panose="02040503050406030204" pitchFamily="18" charset="0"/>
                                  </a:rPr>
                                  <m:t>𝑌</m:t>
                                </m:r>
                              </m:e>
                            </m:d>
                          </m:e>
                        </m:rad>
                      </m:den>
                    </m:f>
                  </m:oMath>
                </a14:m>
                <a:r>
                  <a:rPr lang="zh-CN" altLang="zh-CN" sz="2000" dirty="0">
                    <a:latin typeface="宋体" panose="02010600030101010101" pitchFamily="2" charset="-122"/>
                  </a:rPr>
                  <a:t>，其中</a:t>
                </a:r>
                <a:r>
                  <a:rPr lang="en-US" altLang="zh-CN" sz="2000" dirty="0" err="1">
                    <a:latin typeface="宋体" panose="02010600030101010101" pitchFamily="2" charset="-122"/>
                  </a:rPr>
                  <a:t>Var</a:t>
                </a:r>
                <a:r>
                  <a:rPr lang="en-US" altLang="zh-CN" sz="2000" dirty="0">
                    <a:latin typeface="宋体" panose="02010600030101010101" pitchFamily="2" charset="-122"/>
                  </a:rPr>
                  <a:t>(</a:t>
                </a:r>
                <a:r>
                  <a:rPr lang="en-US" altLang="zh-CN" sz="2000" i="1" dirty="0">
                    <a:latin typeface="宋体" panose="02010600030101010101" pitchFamily="2" charset="-122"/>
                  </a:rPr>
                  <a:t>X</a:t>
                </a:r>
                <a:r>
                  <a:rPr lang="en-US" altLang="zh-CN" sz="2000" dirty="0">
                    <a:latin typeface="宋体" panose="02010600030101010101" pitchFamily="2" charset="-122"/>
                  </a:rPr>
                  <a:t>)</a:t>
                </a:r>
                <a:r>
                  <a:rPr lang="zh-CN" altLang="zh-CN" sz="2000" dirty="0">
                    <a:latin typeface="宋体" panose="02010600030101010101" pitchFamily="2" charset="-122"/>
                  </a:rPr>
                  <a:t>为</a:t>
                </a:r>
                <a:r>
                  <a:rPr lang="en-US" altLang="zh-CN" sz="2000" i="1" dirty="0">
                    <a:latin typeface="宋体" panose="02010600030101010101" pitchFamily="2" charset="-122"/>
                  </a:rPr>
                  <a:t>X</a:t>
                </a:r>
                <a:r>
                  <a:rPr lang="zh-CN" altLang="zh-CN" sz="2000" dirty="0">
                    <a:latin typeface="宋体" panose="02010600030101010101" pitchFamily="2" charset="-122"/>
                  </a:rPr>
                  <a:t>的方差。相关系数是表示两个变量间相互离散程度的指标，用于判断两个变量的变化是否相关。相关系数</a:t>
                </a:r>
                <a14:m>
                  <m:oMath xmlns:m="http://schemas.openxmlformats.org/officeDocument/2006/math">
                    <m:r>
                      <a:rPr lang="en-US" altLang="zh-CN" sz="2000" i="1">
                        <a:latin typeface="Cambria Math" panose="02040503050406030204" pitchFamily="18" charset="0"/>
                      </a:rPr>
                      <m:t>𝜌</m:t>
                    </m:r>
                  </m:oMath>
                </a14:m>
                <a:r>
                  <a:rPr lang="zh-CN" altLang="zh-CN" sz="2000" dirty="0">
                    <a:latin typeface="宋体" panose="02010600030101010101" pitchFamily="2" charset="-122"/>
                  </a:rPr>
                  <a:t>是没有单位的量，具有如下数学性质：</a:t>
                </a:r>
                <a:endParaRPr lang="en-US" altLang="zh-CN" sz="2000" dirty="0">
                  <a:latin typeface="宋体" panose="02010600030101010101" pitchFamily="2" charset="-122"/>
                </a:endParaRPr>
              </a:p>
              <a:p>
                <a:pPr marL="342900" indent="-342900" latinLnBrk="1">
                  <a:buSzPct val="75000"/>
                  <a:buFont typeface="Wingdings" panose="05000000000000000000" pitchFamily="2" charset="2"/>
                  <a:buChar char="l"/>
                </a:pPr>
                <a:endParaRPr lang="zh-CN" altLang="zh-CN" sz="2000" dirty="0">
                  <a:latin typeface="宋体" panose="02010600030101010101" pitchFamily="2" charset="-122"/>
                </a:endParaRPr>
              </a:p>
              <a:p>
                <a:pPr marL="457200" indent="-457200" latinLnBrk="1">
                  <a:buFont typeface="+mj-lt"/>
                  <a:buAutoNum type="arabicPeriod"/>
                </a:pPr>
                <a14:m>
                  <m:oMath xmlns:m="http://schemas.openxmlformats.org/officeDocument/2006/math">
                    <m:r>
                      <a:rPr lang="en-US" altLang="zh-CN" sz="2000">
                        <a:latin typeface="Cambria Math" panose="02040503050406030204" pitchFamily="18" charset="0"/>
                      </a:rPr>
                      <m:t>|</m:t>
                    </m:r>
                    <m:r>
                      <a:rPr lang="en-US" altLang="zh-CN" sz="2000" i="1">
                        <a:latin typeface="Cambria Math" panose="02040503050406030204" pitchFamily="18" charset="0"/>
                      </a:rPr>
                      <m:t>𝜌</m:t>
                    </m:r>
                    <m:r>
                      <a:rPr lang="en-US" altLang="zh-CN" sz="2000" i="1">
                        <a:latin typeface="Cambria Math" panose="02040503050406030204" pitchFamily="18" charset="0"/>
                      </a:rPr>
                      <m:t>|≤1</m:t>
                    </m:r>
                  </m:oMath>
                </a14:m>
                <a:r>
                  <a:rPr lang="en-US" altLang="zh-CN" sz="2000" dirty="0">
                    <a:latin typeface="宋体" panose="02010600030101010101" pitchFamily="2" charset="-122"/>
                  </a:rPr>
                  <a:t> </a:t>
                </a:r>
                <a:endParaRPr lang="zh-CN" altLang="zh-CN" sz="2000" dirty="0">
                  <a:latin typeface="宋体" panose="02010600030101010101" pitchFamily="2" charset="-122"/>
                </a:endParaRPr>
              </a:p>
              <a:p>
                <a:pPr marL="457200" indent="-457200" latinLnBrk="1">
                  <a:buFont typeface="+mj-lt"/>
                  <a:buAutoNum type="arabicPeriod"/>
                </a:pPr>
                <a:r>
                  <a:rPr lang="zh-CN" altLang="zh-CN" sz="2000" dirty="0">
                    <a:latin typeface="宋体" panose="02010600030101010101" pitchFamily="2" charset="-122"/>
                  </a:rPr>
                  <a:t>如果</a:t>
                </a:r>
                <a14:m>
                  <m:oMath xmlns:m="http://schemas.openxmlformats.org/officeDocument/2006/math">
                    <m:r>
                      <a:rPr lang="en-US" altLang="zh-CN" sz="2000" i="1">
                        <a:latin typeface="Cambria Math" panose="02040503050406030204" pitchFamily="18" charset="0"/>
                      </a:rPr>
                      <m:t>𝜌</m:t>
                    </m:r>
                    <m:r>
                      <a:rPr lang="en-US" altLang="zh-CN" sz="2000" i="1">
                        <a:latin typeface="Cambria Math" panose="02040503050406030204" pitchFamily="18" charset="0"/>
                      </a:rPr>
                      <m:t>&gt;0</m:t>
                    </m:r>
                  </m:oMath>
                </a14:m>
                <a:r>
                  <a:rPr lang="zh-CN" altLang="zh-CN" sz="2000" dirty="0">
                    <a:latin typeface="宋体" panose="02010600030101010101" pitchFamily="2" charset="-122"/>
                  </a:rPr>
                  <a:t>，则称随机变量</a:t>
                </a:r>
                <a:r>
                  <a:rPr lang="en-US" altLang="zh-CN" sz="2000" i="1" dirty="0">
                    <a:latin typeface="宋体" panose="02010600030101010101" pitchFamily="2" charset="-122"/>
                  </a:rPr>
                  <a:t>X</a:t>
                </a:r>
                <a:r>
                  <a:rPr lang="zh-CN" altLang="zh-CN" sz="2000" dirty="0">
                    <a:latin typeface="宋体" panose="02010600030101010101" pitchFamily="2" charset="-122"/>
                  </a:rPr>
                  <a:t>与</a:t>
                </a:r>
                <a:r>
                  <a:rPr lang="en-US" altLang="zh-CN" sz="2000" i="1" dirty="0">
                    <a:latin typeface="宋体" panose="02010600030101010101" pitchFamily="2" charset="-122"/>
                  </a:rPr>
                  <a:t>Y</a:t>
                </a:r>
                <a:r>
                  <a:rPr lang="zh-CN" altLang="zh-CN" sz="2000" dirty="0">
                    <a:latin typeface="宋体" panose="02010600030101010101" pitchFamily="2" charset="-122"/>
                  </a:rPr>
                  <a:t>之间存在正的线性相关关系。</a:t>
                </a:r>
                <a14:m>
                  <m:oMath xmlns:m="http://schemas.openxmlformats.org/officeDocument/2006/math">
                    <m:r>
                      <a:rPr lang="en-US" altLang="zh-CN" sz="2000">
                        <a:latin typeface="Cambria Math" panose="02040503050406030204" pitchFamily="18" charset="0"/>
                      </a:rPr>
                      <m:t>|</m:t>
                    </m:r>
                    <m:r>
                      <a:rPr lang="en-US" altLang="zh-CN" sz="2000" i="1">
                        <a:latin typeface="Cambria Math" panose="02040503050406030204" pitchFamily="18" charset="0"/>
                      </a:rPr>
                      <m:t>𝜌</m:t>
                    </m:r>
                    <m:r>
                      <a:rPr lang="en-US" altLang="zh-CN" sz="2000" i="1">
                        <a:latin typeface="Cambria Math" panose="02040503050406030204" pitchFamily="18" charset="0"/>
                      </a:rPr>
                      <m:t>|</m:t>
                    </m:r>
                  </m:oMath>
                </a14:m>
                <a:r>
                  <a:rPr lang="zh-CN" altLang="zh-CN" sz="2000" dirty="0">
                    <a:latin typeface="宋体" panose="02010600030101010101" pitchFamily="2" charset="-122"/>
                  </a:rPr>
                  <a:t>越接近于</a:t>
                </a:r>
                <a:r>
                  <a:rPr lang="en-US" altLang="zh-CN" sz="2000" dirty="0">
                    <a:latin typeface="宋体" panose="02010600030101010101" pitchFamily="2" charset="-122"/>
                  </a:rPr>
                  <a:t>1</a:t>
                </a:r>
                <a:r>
                  <a:rPr lang="zh-CN" altLang="zh-CN" sz="2000" dirty="0">
                    <a:latin typeface="宋体" panose="02010600030101010101" pitchFamily="2" charset="-122"/>
                  </a:rPr>
                  <a:t>，</a:t>
                </a:r>
                <a:r>
                  <a:rPr lang="en-US" altLang="zh-CN" sz="2000" i="1" dirty="0">
                    <a:latin typeface="宋体" panose="02010600030101010101" pitchFamily="2" charset="-122"/>
                  </a:rPr>
                  <a:t>X</a:t>
                </a:r>
                <a:r>
                  <a:rPr lang="zh-CN" altLang="zh-CN" sz="2000" dirty="0">
                    <a:latin typeface="宋体" panose="02010600030101010101" pitchFamily="2" charset="-122"/>
                  </a:rPr>
                  <a:t>与</a:t>
                </a:r>
                <a:r>
                  <a:rPr lang="en-US" altLang="zh-CN" sz="2000" i="1" dirty="0">
                    <a:latin typeface="宋体" panose="02010600030101010101" pitchFamily="2" charset="-122"/>
                  </a:rPr>
                  <a:t>Y</a:t>
                </a:r>
                <a:r>
                  <a:rPr lang="zh-CN" altLang="zh-CN" sz="2000" dirty="0">
                    <a:latin typeface="宋体" panose="02010600030101010101" pitchFamily="2" charset="-122"/>
                  </a:rPr>
                  <a:t>之间的线性相关程度越强。如果</a:t>
                </a:r>
                <a14:m>
                  <m:oMath xmlns:m="http://schemas.openxmlformats.org/officeDocument/2006/math">
                    <m:r>
                      <a:rPr lang="en-US" altLang="zh-CN" sz="2000" i="1">
                        <a:latin typeface="Cambria Math" panose="02040503050406030204" pitchFamily="18" charset="0"/>
                      </a:rPr>
                      <m:t>𝜌</m:t>
                    </m:r>
                    <m:r>
                      <a:rPr lang="en-US" altLang="zh-CN" sz="2000" i="1">
                        <a:latin typeface="Cambria Math" panose="02040503050406030204" pitchFamily="18" charset="0"/>
                      </a:rPr>
                      <m:t>=1</m:t>
                    </m:r>
                  </m:oMath>
                </a14:m>
                <a:r>
                  <a:rPr lang="zh-CN" altLang="zh-CN" sz="2000" dirty="0">
                    <a:latin typeface="宋体" panose="02010600030101010101" pitchFamily="2" charset="-122"/>
                  </a:rPr>
                  <a:t>，则称随机变量</a:t>
                </a:r>
                <a:r>
                  <a:rPr lang="en-US" altLang="zh-CN" sz="2000" i="1" dirty="0">
                    <a:latin typeface="宋体" panose="02010600030101010101" pitchFamily="2" charset="-122"/>
                  </a:rPr>
                  <a:t>X</a:t>
                </a:r>
                <a:r>
                  <a:rPr lang="zh-CN" altLang="zh-CN" sz="2000" dirty="0">
                    <a:latin typeface="宋体" panose="02010600030101010101" pitchFamily="2" charset="-122"/>
                  </a:rPr>
                  <a:t>与</a:t>
                </a:r>
                <a:r>
                  <a:rPr lang="en-US" altLang="zh-CN" sz="2000" i="1" dirty="0">
                    <a:latin typeface="宋体" panose="02010600030101010101" pitchFamily="2" charset="-122"/>
                  </a:rPr>
                  <a:t>Y</a:t>
                </a:r>
                <a:r>
                  <a:rPr lang="zh-CN" altLang="zh-CN" sz="2000" dirty="0">
                    <a:latin typeface="宋体" panose="02010600030101010101" pitchFamily="2" charset="-122"/>
                  </a:rPr>
                  <a:t>之间存在正的线性函数关系；如果</a:t>
                </a:r>
                <a14:m>
                  <m:oMath xmlns:m="http://schemas.openxmlformats.org/officeDocument/2006/math">
                    <m:r>
                      <a:rPr lang="en-US" altLang="zh-CN" sz="2000" i="1">
                        <a:latin typeface="Cambria Math" panose="02040503050406030204" pitchFamily="18" charset="0"/>
                      </a:rPr>
                      <m:t>𝜌</m:t>
                    </m:r>
                    <m:r>
                      <a:rPr lang="en-US" altLang="zh-CN" sz="2000" i="1">
                        <a:latin typeface="Cambria Math" panose="02040503050406030204" pitchFamily="18" charset="0"/>
                      </a:rPr>
                      <m:t>=−1</m:t>
                    </m:r>
                  </m:oMath>
                </a14:m>
                <a:r>
                  <a:rPr lang="zh-CN" altLang="zh-CN" sz="2000" dirty="0">
                    <a:latin typeface="宋体" panose="02010600030101010101" pitchFamily="2" charset="-122"/>
                  </a:rPr>
                  <a:t>，则称随机变量</a:t>
                </a:r>
                <a:r>
                  <a:rPr lang="en-US" altLang="zh-CN" sz="2000" i="1" dirty="0">
                    <a:latin typeface="宋体" panose="02010600030101010101" pitchFamily="2" charset="-122"/>
                  </a:rPr>
                  <a:t>X</a:t>
                </a:r>
                <a:r>
                  <a:rPr lang="zh-CN" altLang="zh-CN" sz="2000" dirty="0">
                    <a:latin typeface="宋体" panose="02010600030101010101" pitchFamily="2" charset="-122"/>
                  </a:rPr>
                  <a:t>与</a:t>
                </a:r>
                <a:r>
                  <a:rPr lang="en-US" altLang="zh-CN" sz="2000" i="1" dirty="0">
                    <a:latin typeface="宋体" panose="02010600030101010101" pitchFamily="2" charset="-122"/>
                  </a:rPr>
                  <a:t>Y</a:t>
                </a:r>
                <a:r>
                  <a:rPr lang="zh-CN" altLang="zh-CN" sz="2000" dirty="0">
                    <a:latin typeface="宋体" panose="02010600030101010101" pitchFamily="2" charset="-122"/>
                  </a:rPr>
                  <a:t>之间存在负的线性相关关系；如果</a:t>
                </a:r>
                <a14:m>
                  <m:oMath xmlns:m="http://schemas.openxmlformats.org/officeDocument/2006/math">
                    <m:r>
                      <a:rPr lang="en-US" altLang="zh-CN" sz="2000" i="1">
                        <a:latin typeface="Cambria Math" panose="02040503050406030204" pitchFamily="18" charset="0"/>
                      </a:rPr>
                      <m:t>𝜌</m:t>
                    </m:r>
                    <m:r>
                      <a:rPr lang="en-US" altLang="zh-CN" sz="2000" i="1">
                        <a:latin typeface="Cambria Math" panose="02040503050406030204" pitchFamily="18" charset="0"/>
                      </a:rPr>
                      <m:t>=0</m:t>
                    </m:r>
                  </m:oMath>
                </a14:m>
                <a:r>
                  <a:rPr lang="zh-CN" altLang="zh-CN" sz="2000" dirty="0">
                    <a:latin typeface="宋体" panose="02010600030101010101" pitchFamily="2" charset="-122"/>
                  </a:rPr>
                  <a:t>，则称随机变量</a:t>
                </a:r>
                <a:r>
                  <a:rPr lang="en-US" altLang="zh-CN" sz="2000" i="1" dirty="0">
                    <a:latin typeface="宋体" panose="02010600030101010101" pitchFamily="2" charset="-122"/>
                  </a:rPr>
                  <a:t>X</a:t>
                </a:r>
                <a:r>
                  <a:rPr lang="zh-CN" altLang="zh-CN" sz="2000" dirty="0">
                    <a:latin typeface="宋体" panose="02010600030101010101" pitchFamily="2" charset="-122"/>
                  </a:rPr>
                  <a:t>与</a:t>
                </a:r>
                <a:r>
                  <a:rPr lang="en-US" altLang="zh-CN" sz="2000" i="1" dirty="0">
                    <a:latin typeface="宋体" panose="02010600030101010101" pitchFamily="2" charset="-122"/>
                  </a:rPr>
                  <a:t>Y</a:t>
                </a:r>
                <a:r>
                  <a:rPr lang="zh-CN" altLang="zh-CN" sz="2000" dirty="0">
                    <a:latin typeface="宋体" panose="02010600030101010101" pitchFamily="2" charset="-122"/>
                  </a:rPr>
                  <a:t>之间不相关。</a:t>
                </a:r>
              </a:p>
              <a:p>
                <a:pPr marL="342900" indent="-342900">
                  <a:spcBef>
                    <a:spcPts val="600"/>
                  </a:spcBef>
                  <a:buSzPct val="75000"/>
                  <a:buFont typeface="Wingdings" panose="05000000000000000000" pitchFamily="2" charset="2"/>
                  <a:buChar char="l"/>
                </a:pPr>
                <a:endParaRPr lang="zh-CN" altLang="en-US" sz="2000" dirty="0"/>
              </a:p>
            </p:txBody>
          </p:sp>
        </mc:Choice>
        <mc:Fallback xmlns="">
          <p:sp>
            <p:nvSpPr>
              <p:cNvPr id="3" name="文本框 2"/>
              <p:cNvSpPr txBox="1">
                <a:spLocks noRot="1" noChangeAspect="1" noMove="1" noResize="1" noEditPoints="1" noAdjustHandles="1" noChangeArrowheads="1" noChangeShapeType="1" noTextEdit="1"/>
              </p:cNvSpPr>
              <p:nvPr/>
            </p:nvSpPr>
            <p:spPr>
              <a:xfrm>
                <a:off x="396330" y="916360"/>
                <a:ext cx="8352928" cy="4079258"/>
              </a:xfrm>
              <a:prstGeom prst="rect">
                <a:avLst/>
              </a:prstGeom>
              <a:blipFill>
                <a:blip r:embed="rId3"/>
                <a:stretch>
                  <a:fillRect l="-803" r="-292"/>
                </a:stretch>
              </a:blipFill>
            </p:spPr>
            <p:txBody>
              <a:bodyPr/>
              <a:lstStyle/>
              <a:p>
                <a:r>
                  <a:rPr lang="zh-CN" altLang="en-US">
                    <a:noFill/>
                  </a:rPr>
                  <a:t> </a:t>
                </a:r>
              </a:p>
            </p:txBody>
          </p:sp>
        </mc:Fallback>
      </mc:AlternateContent>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2314" y="844352"/>
            <a:ext cx="8352928" cy="1015663"/>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en-US" altLang="zh-CN" sz="2000" dirty="0"/>
              <a:t>【</a:t>
            </a:r>
            <a:r>
              <a:rPr lang="zh-CN" altLang="en-US" sz="2000" dirty="0"/>
              <a:t>例 </a:t>
            </a:r>
            <a:r>
              <a:rPr lang="en-US" altLang="zh-CN" sz="2000" dirty="0"/>
              <a:t>14-1】</a:t>
            </a:r>
            <a:r>
              <a:rPr lang="zh-CN" altLang="en-US" sz="2000" dirty="0"/>
              <a:t>以波士顿房价数据集为例，使用</a:t>
            </a:r>
            <a:r>
              <a:rPr lang="en-US" altLang="zh-CN" sz="2000" dirty="0"/>
              <a:t>Python</a:t>
            </a:r>
            <a:r>
              <a:rPr lang="zh-CN" altLang="en-US" sz="2000" dirty="0"/>
              <a:t>进行数据相关性分析。数据集采集了美国波士顿地区房价与周边环境因素的量化值。一共有</a:t>
            </a:r>
            <a:r>
              <a:rPr lang="en-US" altLang="zh-CN" sz="2000" dirty="0"/>
              <a:t>506</a:t>
            </a:r>
            <a:r>
              <a:rPr lang="zh-CN" altLang="en-US" sz="2000" dirty="0"/>
              <a:t>行记录，</a:t>
            </a:r>
            <a:r>
              <a:rPr lang="en-US" altLang="zh-CN" sz="2000" dirty="0"/>
              <a:t>14</a:t>
            </a:r>
            <a:r>
              <a:rPr lang="zh-CN" altLang="en-US" sz="2000" dirty="0"/>
              <a:t>个字段（均为浮点数据），字段含义如下表：</a:t>
            </a:r>
          </a:p>
        </p:txBody>
      </p:sp>
      <p:graphicFrame>
        <p:nvGraphicFramePr>
          <p:cNvPr id="4" name="表格 3"/>
          <p:cNvGraphicFramePr>
            <a:graphicFrameLocks noGrp="1"/>
          </p:cNvGraphicFramePr>
          <p:nvPr>
            <p:extLst>
              <p:ext uri="{D42A27DB-BD31-4B8C-83A1-F6EECF244321}">
                <p14:modId xmlns:p14="http://schemas.microsoft.com/office/powerpoint/2010/main" val="3406480268"/>
              </p:ext>
            </p:extLst>
          </p:nvPr>
        </p:nvGraphicFramePr>
        <p:xfrm>
          <a:off x="756370" y="1927325"/>
          <a:ext cx="7632847" cy="3060041"/>
        </p:xfrm>
        <a:graphic>
          <a:graphicData uri="http://schemas.openxmlformats.org/drawingml/2006/table">
            <a:tbl>
              <a:tblPr firstRow="1" firstCol="1" bandRow="1">
                <a:tableStyleId>{5C22544A-7EE6-4342-B048-85BDC9FD1C3A}</a:tableStyleId>
              </a:tblPr>
              <a:tblGrid>
                <a:gridCol w="549457">
                  <a:extLst>
                    <a:ext uri="{9D8B030D-6E8A-4147-A177-3AD203B41FA5}">
                      <a16:colId xmlns:a16="http://schemas.microsoft.com/office/drawing/2014/main" val="2057838211"/>
                    </a:ext>
                  </a:extLst>
                </a:gridCol>
                <a:gridCol w="817462">
                  <a:extLst>
                    <a:ext uri="{9D8B030D-6E8A-4147-A177-3AD203B41FA5}">
                      <a16:colId xmlns:a16="http://schemas.microsoft.com/office/drawing/2014/main" val="2618068219"/>
                    </a:ext>
                  </a:extLst>
                </a:gridCol>
                <a:gridCol w="2271795">
                  <a:extLst>
                    <a:ext uri="{9D8B030D-6E8A-4147-A177-3AD203B41FA5}">
                      <a16:colId xmlns:a16="http://schemas.microsoft.com/office/drawing/2014/main" val="3454794647"/>
                    </a:ext>
                  </a:extLst>
                </a:gridCol>
                <a:gridCol w="547536">
                  <a:extLst>
                    <a:ext uri="{9D8B030D-6E8A-4147-A177-3AD203B41FA5}">
                      <a16:colId xmlns:a16="http://schemas.microsoft.com/office/drawing/2014/main" val="2339792392"/>
                    </a:ext>
                  </a:extLst>
                </a:gridCol>
                <a:gridCol w="817462">
                  <a:extLst>
                    <a:ext uri="{9D8B030D-6E8A-4147-A177-3AD203B41FA5}">
                      <a16:colId xmlns:a16="http://schemas.microsoft.com/office/drawing/2014/main" val="155226276"/>
                    </a:ext>
                  </a:extLst>
                </a:gridCol>
                <a:gridCol w="2629135">
                  <a:extLst>
                    <a:ext uri="{9D8B030D-6E8A-4147-A177-3AD203B41FA5}">
                      <a16:colId xmlns:a16="http://schemas.microsoft.com/office/drawing/2014/main" val="2087562736"/>
                    </a:ext>
                  </a:extLst>
                </a:gridCol>
              </a:tblGrid>
              <a:tr h="398598">
                <a:tc>
                  <a:txBody>
                    <a:bodyPr/>
                    <a:lstStyle/>
                    <a:p>
                      <a:pPr indent="0" algn="ctr" latinLnBrk="1">
                        <a:lnSpc>
                          <a:spcPct val="150000"/>
                        </a:lnSpc>
                        <a:spcAft>
                          <a:spcPts val="0"/>
                        </a:spcAft>
                      </a:pPr>
                      <a:r>
                        <a:rPr lang="zh-CN" sz="1100" b="0" kern="0" dirty="0">
                          <a:effectLst/>
                        </a:rPr>
                        <a:t>序号</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zh-CN" sz="1100" b="0" kern="0" dirty="0">
                          <a:effectLst/>
                        </a:rPr>
                        <a:t>字段名</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zh-CN" sz="1100" b="0" kern="0">
                          <a:effectLst/>
                        </a:rPr>
                        <a:t>含义</a:t>
                      </a:r>
                      <a:endParaRPr lang="zh-CN" sz="11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zh-CN" sz="1100" b="0" kern="0" dirty="0">
                          <a:effectLst/>
                        </a:rPr>
                        <a:t>序号</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zh-CN" sz="1100" b="0" kern="0">
                          <a:effectLst/>
                        </a:rPr>
                        <a:t>字段名</a:t>
                      </a:r>
                      <a:endParaRPr lang="zh-CN" sz="11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zh-CN" sz="1100" b="0" kern="0">
                          <a:effectLst/>
                        </a:rPr>
                        <a:t>含义</a:t>
                      </a:r>
                      <a:endParaRPr lang="zh-CN" sz="11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3763795400"/>
                  </a:ext>
                </a:extLst>
              </a:tr>
              <a:tr h="304936">
                <a:tc>
                  <a:txBody>
                    <a:bodyPr/>
                    <a:lstStyle/>
                    <a:p>
                      <a:pPr indent="0" algn="ctr" latinLnBrk="1">
                        <a:lnSpc>
                          <a:spcPct val="150000"/>
                        </a:lnSpc>
                        <a:spcAft>
                          <a:spcPts val="0"/>
                        </a:spcAft>
                      </a:pPr>
                      <a:r>
                        <a:rPr lang="en-US" sz="1100" b="0" kern="0" dirty="0">
                          <a:effectLst/>
                        </a:rPr>
                        <a:t>1</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dirty="0">
                          <a:effectLst/>
                        </a:rPr>
                        <a:t>CRIM</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zh-CN" sz="1100" b="0" kern="0" dirty="0">
                          <a:effectLst/>
                        </a:rPr>
                        <a:t>地区人均犯罪率</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dirty="0">
                          <a:effectLst/>
                        </a:rPr>
                        <a:t>8</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a:effectLst/>
                        </a:rPr>
                        <a:t>DIS</a:t>
                      </a:r>
                      <a:endParaRPr lang="zh-CN" sz="11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zh-CN" sz="1100" b="0" kern="0">
                          <a:effectLst/>
                        </a:rPr>
                        <a:t>到波士顿中心区距离</a:t>
                      </a:r>
                      <a:endParaRPr lang="zh-CN" sz="11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894835275"/>
                  </a:ext>
                </a:extLst>
              </a:tr>
              <a:tr h="312911">
                <a:tc>
                  <a:txBody>
                    <a:bodyPr/>
                    <a:lstStyle/>
                    <a:p>
                      <a:pPr indent="0" algn="ctr" latinLnBrk="1">
                        <a:lnSpc>
                          <a:spcPct val="150000"/>
                        </a:lnSpc>
                        <a:spcAft>
                          <a:spcPts val="0"/>
                        </a:spcAft>
                      </a:pPr>
                      <a:r>
                        <a:rPr lang="en-US" sz="1100" b="0" kern="0">
                          <a:effectLst/>
                        </a:rPr>
                        <a:t>2</a:t>
                      </a:r>
                      <a:endParaRPr lang="zh-CN" sz="11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dirty="0">
                          <a:effectLst/>
                        </a:rPr>
                        <a:t>ZN</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zh-CN" sz="1100" b="0" kern="0" dirty="0">
                          <a:effectLst/>
                        </a:rPr>
                        <a:t>住宅用地</a:t>
                      </a:r>
                      <a:r>
                        <a:rPr lang="en-US" sz="1100" b="0" kern="0" dirty="0">
                          <a:effectLst/>
                        </a:rPr>
                        <a:t>&gt;25000</a:t>
                      </a:r>
                      <a:r>
                        <a:rPr lang="zh-CN" sz="1100" b="0" kern="0" dirty="0">
                          <a:effectLst/>
                        </a:rPr>
                        <a:t>英尺比例</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dirty="0">
                          <a:effectLst/>
                        </a:rPr>
                        <a:t>9</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a:effectLst/>
                        </a:rPr>
                        <a:t>RAD</a:t>
                      </a:r>
                      <a:endParaRPr lang="zh-CN" sz="11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zh-CN" sz="1100" b="0" kern="0">
                          <a:effectLst/>
                        </a:rPr>
                        <a:t>到主要公路的接近指数</a:t>
                      </a:r>
                      <a:endParaRPr lang="zh-CN" sz="11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570963606"/>
                  </a:ext>
                </a:extLst>
              </a:tr>
              <a:tr h="335161">
                <a:tc>
                  <a:txBody>
                    <a:bodyPr/>
                    <a:lstStyle/>
                    <a:p>
                      <a:pPr indent="0" algn="ctr" latinLnBrk="1">
                        <a:lnSpc>
                          <a:spcPct val="150000"/>
                        </a:lnSpc>
                        <a:spcAft>
                          <a:spcPts val="0"/>
                        </a:spcAft>
                      </a:pPr>
                      <a:r>
                        <a:rPr lang="en-US" sz="1100" b="0" kern="0">
                          <a:effectLst/>
                        </a:rPr>
                        <a:t>3</a:t>
                      </a:r>
                      <a:endParaRPr lang="zh-CN" sz="11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dirty="0">
                          <a:effectLst/>
                        </a:rPr>
                        <a:t>INDUS</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zh-CN" sz="1100" b="0" kern="0" dirty="0">
                          <a:effectLst/>
                        </a:rPr>
                        <a:t>非零售商业用地比例</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dirty="0">
                          <a:effectLst/>
                        </a:rPr>
                        <a:t>10</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dirty="0">
                          <a:effectLst/>
                        </a:rPr>
                        <a:t>TAX</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zh-CN" sz="1100" b="0" kern="0">
                          <a:effectLst/>
                        </a:rPr>
                        <a:t>财产税率</a:t>
                      </a:r>
                      <a:endParaRPr lang="zh-CN" sz="11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3377672310"/>
                  </a:ext>
                </a:extLst>
              </a:tr>
              <a:tr h="597895">
                <a:tc>
                  <a:txBody>
                    <a:bodyPr/>
                    <a:lstStyle/>
                    <a:p>
                      <a:pPr indent="0" algn="ctr" latinLnBrk="1">
                        <a:lnSpc>
                          <a:spcPct val="150000"/>
                        </a:lnSpc>
                        <a:spcAft>
                          <a:spcPts val="0"/>
                        </a:spcAft>
                      </a:pPr>
                      <a:r>
                        <a:rPr lang="en-US" sz="1100" b="0" kern="0">
                          <a:effectLst/>
                        </a:rPr>
                        <a:t>4</a:t>
                      </a:r>
                      <a:endParaRPr lang="zh-CN" sz="11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a:effectLst/>
                        </a:rPr>
                        <a:t>CHAS</a:t>
                      </a:r>
                      <a:endParaRPr lang="zh-CN" sz="11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zh-CN" sz="1100" b="0" kern="0" dirty="0">
                          <a:effectLst/>
                        </a:rPr>
                        <a:t>查尔斯河变量（地区边界是河，值取</a:t>
                      </a:r>
                      <a:r>
                        <a:rPr lang="en-US" sz="1100" b="0" kern="0" dirty="0">
                          <a:effectLst/>
                        </a:rPr>
                        <a:t>1</a:t>
                      </a:r>
                      <a:r>
                        <a:rPr lang="zh-CN" sz="1100" b="0" kern="0" dirty="0">
                          <a:effectLst/>
                        </a:rPr>
                        <a:t>，否则为</a:t>
                      </a:r>
                      <a:r>
                        <a:rPr lang="en-US" sz="1100" b="0" kern="0" dirty="0">
                          <a:effectLst/>
                        </a:rPr>
                        <a:t>0</a:t>
                      </a:r>
                      <a:r>
                        <a:rPr lang="zh-CN" sz="1100" b="0" kern="0" dirty="0">
                          <a:effectLst/>
                        </a:rPr>
                        <a:t>）</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dirty="0">
                          <a:effectLst/>
                        </a:rPr>
                        <a:t>11</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dirty="0">
                          <a:effectLst/>
                        </a:rPr>
                        <a:t>B</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dirty="0">
                          <a:effectLst/>
                        </a:rPr>
                        <a:t>1000*(B</a:t>
                      </a:r>
                      <a:r>
                        <a:rPr lang="en-US" sz="1100" b="0" kern="0" baseline="-25000" dirty="0">
                          <a:effectLst/>
                        </a:rPr>
                        <a:t>k</a:t>
                      </a:r>
                      <a:r>
                        <a:rPr lang="en-US" sz="1100" b="0" kern="0" dirty="0">
                          <a:effectLst/>
                        </a:rPr>
                        <a:t>-0.63)</a:t>
                      </a:r>
                      <a:r>
                        <a:rPr lang="en-US" sz="1100" b="0" kern="0" baseline="30000" dirty="0">
                          <a:effectLst/>
                        </a:rPr>
                        <a:t>2</a:t>
                      </a:r>
                      <a:r>
                        <a:rPr lang="zh-CN" sz="1100" b="0" kern="0" dirty="0">
                          <a:effectLst/>
                        </a:rPr>
                        <a:t>，</a:t>
                      </a:r>
                      <a:r>
                        <a:rPr lang="en-US" sz="1100" b="0" kern="0" dirty="0">
                          <a:effectLst/>
                        </a:rPr>
                        <a:t>B</a:t>
                      </a:r>
                      <a:r>
                        <a:rPr lang="en-US" sz="1100" b="0" kern="0" baseline="-25000" dirty="0">
                          <a:effectLst/>
                        </a:rPr>
                        <a:t>k</a:t>
                      </a:r>
                      <a:r>
                        <a:rPr lang="zh-CN" sz="1100" b="0" kern="0" dirty="0">
                          <a:effectLst/>
                        </a:rPr>
                        <a:t>为黑人比例</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4131233085"/>
                  </a:ext>
                </a:extLst>
              </a:tr>
              <a:tr h="351902">
                <a:tc>
                  <a:txBody>
                    <a:bodyPr/>
                    <a:lstStyle/>
                    <a:p>
                      <a:pPr indent="0" algn="ctr" latinLnBrk="1">
                        <a:lnSpc>
                          <a:spcPct val="150000"/>
                        </a:lnSpc>
                        <a:spcAft>
                          <a:spcPts val="0"/>
                        </a:spcAft>
                      </a:pPr>
                      <a:r>
                        <a:rPr lang="en-US" sz="1100" b="0" kern="0">
                          <a:effectLst/>
                        </a:rPr>
                        <a:t>5</a:t>
                      </a:r>
                      <a:endParaRPr lang="zh-CN" sz="11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a:effectLst/>
                        </a:rPr>
                        <a:t>NOX</a:t>
                      </a:r>
                      <a:endParaRPr lang="zh-CN" sz="11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zh-CN" sz="1100" b="0" kern="0" dirty="0">
                          <a:effectLst/>
                        </a:rPr>
                        <a:t>一氧化氮浓度</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dirty="0">
                          <a:effectLst/>
                        </a:rPr>
                        <a:t>12</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dirty="0">
                          <a:effectLst/>
                        </a:rPr>
                        <a:t>PTRATIO</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zh-CN" sz="1100" b="0" kern="0" dirty="0">
                          <a:effectLst/>
                        </a:rPr>
                        <a:t>师生比</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4139413960"/>
                  </a:ext>
                </a:extLst>
              </a:tr>
              <a:tr h="360040">
                <a:tc>
                  <a:txBody>
                    <a:bodyPr/>
                    <a:lstStyle/>
                    <a:p>
                      <a:pPr indent="0" algn="ctr" latinLnBrk="1">
                        <a:lnSpc>
                          <a:spcPct val="150000"/>
                        </a:lnSpc>
                        <a:spcAft>
                          <a:spcPts val="0"/>
                        </a:spcAft>
                      </a:pPr>
                      <a:r>
                        <a:rPr lang="en-US" sz="1100" b="0" kern="0" dirty="0">
                          <a:effectLst/>
                        </a:rPr>
                        <a:t>6</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a:effectLst/>
                        </a:rPr>
                        <a:t>RM</a:t>
                      </a:r>
                      <a:endParaRPr lang="zh-CN" sz="11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zh-CN" sz="1100" b="0" kern="0">
                          <a:effectLst/>
                        </a:rPr>
                        <a:t>每套住宅平均房间数</a:t>
                      </a:r>
                      <a:endParaRPr lang="zh-CN" sz="11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dirty="0">
                          <a:effectLst/>
                        </a:rPr>
                        <a:t>13</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dirty="0">
                          <a:effectLst/>
                        </a:rPr>
                        <a:t>LSTAT</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zh-CN" sz="1100" b="0" kern="0" dirty="0">
                          <a:effectLst/>
                        </a:rPr>
                        <a:t>人口中地位低下者比例</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324024255"/>
                  </a:ext>
                </a:extLst>
              </a:tr>
              <a:tr h="398598">
                <a:tc>
                  <a:txBody>
                    <a:bodyPr/>
                    <a:lstStyle/>
                    <a:p>
                      <a:pPr indent="0" algn="ctr" latinLnBrk="1">
                        <a:lnSpc>
                          <a:spcPct val="150000"/>
                        </a:lnSpc>
                        <a:spcAft>
                          <a:spcPts val="0"/>
                        </a:spcAft>
                      </a:pPr>
                      <a:r>
                        <a:rPr lang="en-US" sz="1100" b="0" kern="0">
                          <a:effectLst/>
                        </a:rPr>
                        <a:t>7</a:t>
                      </a:r>
                      <a:endParaRPr lang="zh-CN" sz="11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dirty="0">
                          <a:effectLst/>
                        </a:rPr>
                        <a:t>AGE</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a:effectLst/>
                        </a:rPr>
                        <a:t>1940</a:t>
                      </a:r>
                      <a:r>
                        <a:rPr lang="zh-CN" sz="1100" b="0" kern="0">
                          <a:effectLst/>
                        </a:rPr>
                        <a:t>年后建成自用房比例</a:t>
                      </a:r>
                      <a:endParaRPr lang="zh-CN" sz="11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dirty="0">
                          <a:effectLst/>
                        </a:rPr>
                        <a:t>14</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en-US" sz="1100" b="0" kern="0">
                          <a:effectLst/>
                        </a:rPr>
                        <a:t>MEDV</a:t>
                      </a:r>
                      <a:endParaRPr lang="zh-CN" sz="1100" b="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tc>
                  <a:txBody>
                    <a:bodyPr/>
                    <a:lstStyle/>
                    <a:p>
                      <a:pPr indent="0" algn="ctr" latinLnBrk="1">
                        <a:lnSpc>
                          <a:spcPct val="150000"/>
                        </a:lnSpc>
                        <a:spcAft>
                          <a:spcPts val="0"/>
                        </a:spcAft>
                      </a:pPr>
                      <a:r>
                        <a:rPr lang="zh-CN" sz="1100" b="0" kern="0" dirty="0">
                          <a:effectLst/>
                        </a:rPr>
                        <a:t>自住房平均房价，以千美元计</a:t>
                      </a:r>
                      <a:endParaRPr lang="zh-CN" sz="1100" b="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0" marR="0" marT="0" marB="0" anchor="ctr"/>
                </a:tc>
                <a:extLst>
                  <a:ext uri="{0D108BD9-81ED-4DB2-BD59-A6C34878D82A}">
                    <a16:rowId xmlns:a16="http://schemas.microsoft.com/office/drawing/2014/main" val="3488009637"/>
                  </a:ext>
                </a:extLst>
              </a:tr>
            </a:tbl>
          </a:graphicData>
        </a:graphic>
      </p:graphicFrame>
    </p:spTree>
    <p:extLst>
      <p:ext uri="{BB962C8B-B14F-4D97-AF65-F5344CB8AC3E}">
        <p14:creationId xmlns:p14="http://schemas.microsoft.com/office/powerpoint/2010/main" val="375228710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96330" y="916360"/>
            <a:ext cx="8352928" cy="400110"/>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程序：</a:t>
            </a:r>
          </a:p>
        </p:txBody>
      </p:sp>
      <p:graphicFrame>
        <p:nvGraphicFramePr>
          <p:cNvPr id="2" name="对象 1"/>
          <p:cNvGraphicFramePr>
            <a:graphicFrameLocks noChangeAspect="1"/>
          </p:cNvGraphicFramePr>
          <p:nvPr>
            <p:extLst>
              <p:ext uri="{D42A27DB-BD31-4B8C-83A1-F6EECF244321}">
                <p14:modId xmlns:p14="http://schemas.microsoft.com/office/powerpoint/2010/main" val="74356655"/>
              </p:ext>
            </p:extLst>
          </p:nvPr>
        </p:nvGraphicFramePr>
        <p:xfrm>
          <a:off x="3420666" y="120774"/>
          <a:ext cx="4829175" cy="4972050"/>
        </p:xfrm>
        <a:graphic>
          <a:graphicData uri="http://schemas.openxmlformats.org/presentationml/2006/ole">
            <mc:AlternateContent xmlns:mc="http://schemas.openxmlformats.org/markup-compatibility/2006">
              <mc:Choice xmlns:v="urn:schemas-microsoft-com:vml" Requires="v">
                <p:oleObj r:id="rId3" imgW="6412680" imgH="6577560" progId="">
                  <p:embed/>
                </p:oleObj>
              </mc:Choice>
              <mc:Fallback>
                <p:oleObj r:id="rId3" imgW="6412680" imgH="6577560" progId="">
                  <p:embed/>
                  <p:pic>
                    <p:nvPicPr>
                      <p:cNvPr id="0" name=""/>
                      <p:cNvPicPr/>
                      <p:nvPr/>
                    </p:nvPicPr>
                    <p:blipFill>
                      <a:blip r:embed="rId4"/>
                      <a:stretch>
                        <a:fillRect/>
                      </a:stretch>
                    </p:blipFill>
                    <p:spPr>
                      <a:xfrm>
                        <a:off x="3420666" y="120774"/>
                        <a:ext cx="4829175" cy="4972050"/>
                      </a:xfrm>
                      <a:prstGeom prst="rect">
                        <a:avLst/>
                      </a:prstGeom>
                    </p:spPr>
                  </p:pic>
                </p:oleObj>
              </mc:Fallback>
            </mc:AlternateContent>
          </a:graphicData>
        </a:graphic>
      </p:graphicFrame>
      <p:sp>
        <p:nvSpPr>
          <p:cNvPr id="4" name="矩形 3"/>
          <p:cNvSpPr/>
          <p:nvPr/>
        </p:nvSpPr>
        <p:spPr>
          <a:xfrm>
            <a:off x="684362" y="1924472"/>
            <a:ext cx="1988852" cy="1600438"/>
          </a:xfrm>
          <a:prstGeom prst="rect">
            <a:avLst/>
          </a:prstGeom>
          <a:solidFill>
            <a:schemeClr val="accent2"/>
          </a:solidFill>
        </p:spPr>
        <p:txBody>
          <a:bodyPr wrap="square">
            <a:spAutoFit/>
          </a:bodyPr>
          <a:lstStyle/>
          <a:p>
            <a:r>
              <a:rPr lang="en-US" altLang="zh-CN" sz="1400" dirty="0" err="1"/>
              <a:t>sklearn.datasets</a:t>
            </a:r>
            <a:r>
              <a:rPr lang="zh-CN" altLang="en-US" sz="1400" dirty="0"/>
              <a:t>包提供了部分数据资源，用于分析示例。本例引入</a:t>
            </a:r>
            <a:r>
              <a:rPr lang="en-US" altLang="zh-CN" sz="1400" dirty="0" err="1"/>
              <a:t>load_boston</a:t>
            </a:r>
            <a:r>
              <a:rPr lang="zh-CN" altLang="en-US" sz="1400" dirty="0"/>
              <a:t>函数，直接通过网络读取表 </a:t>
            </a:r>
            <a:r>
              <a:rPr lang="en-US" altLang="zh-CN" sz="1400" dirty="0"/>
              <a:t>14-1</a:t>
            </a:r>
            <a:r>
              <a:rPr lang="zh-CN" altLang="en-US" sz="1400" dirty="0"/>
              <a:t>所描述的波士顿房价数据集。</a:t>
            </a:r>
          </a:p>
        </p:txBody>
      </p:sp>
    </p:spTree>
    <p:extLst>
      <p:ext uri="{BB962C8B-B14F-4D97-AF65-F5344CB8AC3E}">
        <p14:creationId xmlns:p14="http://schemas.microsoft.com/office/powerpoint/2010/main" val="267635132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96330" y="916360"/>
            <a:ext cx="8352928" cy="2323713"/>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输出</a:t>
            </a:r>
            <a:r>
              <a:rPr lang="en-US" altLang="zh-CN" sz="2000" dirty="0"/>
              <a:t>14</a:t>
            </a:r>
            <a:r>
              <a:rPr lang="zh-CN" altLang="en-US" sz="2000" dirty="0"/>
              <a:t>个字段的协方差的程序：</a:t>
            </a:r>
          </a:p>
          <a:p>
            <a:pPr marL="342900" indent="-342900">
              <a:spcBef>
                <a:spcPts val="600"/>
              </a:spcBef>
              <a:buSzPct val="75000"/>
              <a:buFont typeface="Wingdings" panose="05000000000000000000" pitchFamily="2" charset="2"/>
              <a:buChar char="l"/>
            </a:pPr>
            <a:endParaRPr lang="en-US" altLang="zh-CN" sz="2000" dirty="0"/>
          </a:p>
          <a:p>
            <a:pPr marL="342900" indent="-342900">
              <a:spcBef>
                <a:spcPts val="600"/>
              </a:spcBef>
              <a:buSzPct val="75000"/>
              <a:buFont typeface="Wingdings" panose="05000000000000000000" pitchFamily="2" charset="2"/>
              <a:buChar char="l"/>
            </a:pPr>
            <a:endParaRPr lang="en-US" altLang="zh-CN" sz="2000" dirty="0"/>
          </a:p>
          <a:p>
            <a:pPr marL="342900" indent="-342900">
              <a:spcBef>
                <a:spcPts val="600"/>
              </a:spcBef>
              <a:buSzPct val="75000"/>
              <a:buFont typeface="Wingdings" panose="05000000000000000000" pitchFamily="2" charset="2"/>
              <a:buChar char="l"/>
            </a:pPr>
            <a:endParaRPr lang="en-US" altLang="zh-CN" sz="2000" dirty="0"/>
          </a:p>
          <a:p>
            <a:pPr marL="342900" indent="-342900">
              <a:spcBef>
                <a:spcPts val="600"/>
              </a:spcBef>
              <a:buSzPct val="75000"/>
              <a:buFont typeface="Wingdings" panose="05000000000000000000" pitchFamily="2" charset="2"/>
              <a:buChar char="l"/>
            </a:pPr>
            <a:endParaRPr lang="en-US" altLang="zh-CN" sz="2000" dirty="0"/>
          </a:p>
          <a:p>
            <a:pPr marL="342900" indent="-342900">
              <a:spcBef>
                <a:spcPts val="600"/>
              </a:spcBef>
              <a:buSzPct val="75000"/>
              <a:buFont typeface="Wingdings" panose="05000000000000000000" pitchFamily="2" charset="2"/>
              <a:buChar char="l"/>
            </a:pPr>
            <a:r>
              <a:rPr lang="zh-CN" altLang="en-US" sz="2000" dirty="0"/>
              <a:t>输出</a:t>
            </a:r>
            <a:r>
              <a:rPr lang="en-US" altLang="zh-CN" sz="2000" dirty="0"/>
              <a:t>14</a:t>
            </a:r>
            <a:r>
              <a:rPr lang="zh-CN" altLang="en-US" sz="2000" dirty="0"/>
              <a:t>个字段的相关系数的程序：</a:t>
            </a:r>
          </a:p>
        </p:txBody>
      </p:sp>
      <p:graphicFrame>
        <p:nvGraphicFramePr>
          <p:cNvPr id="4" name="对象 3"/>
          <p:cNvGraphicFramePr>
            <a:graphicFrameLocks noChangeAspect="1"/>
          </p:cNvGraphicFramePr>
          <p:nvPr>
            <p:extLst>
              <p:ext uri="{D42A27DB-BD31-4B8C-83A1-F6EECF244321}">
                <p14:modId xmlns:p14="http://schemas.microsoft.com/office/powerpoint/2010/main" val="2215142481"/>
              </p:ext>
            </p:extLst>
          </p:nvPr>
        </p:nvGraphicFramePr>
        <p:xfrm>
          <a:off x="612354" y="1420416"/>
          <a:ext cx="3822700" cy="1041400"/>
        </p:xfrm>
        <a:graphic>
          <a:graphicData uri="http://schemas.openxmlformats.org/presentationml/2006/ole">
            <mc:AlternateContent xmlns:mc="http://schemas.openxmlformats.org/markup-compatibility/2006">
              <mc:Choice xmlns:v="urn:schemas-microsoft-com:vml" Requires="v">
                <p:oleObj r:id="rId3" imgW="3822120" imgH="1041120" progId="">
                  <p:embed/>
                </p:oleObj>
              </mc:Choice>
              <mc:Fallback>
                <p:oleObj r:id="rId3" imgW="3822120" imgH="1041120" progId="">
                  <p:embed/>
                  <p:pic>
                    <p:nvPicPr>
                      <p:cNvPr id="0" name=""/>
                      <p:cNvPicPr/>
                      <p:nvPr/>
                    </p:nvPicPr>
                    <p:blipFill>
                      <a:blip r:embed="rId4"/>
                      <a:stretch>
                        <a:fillRect/>
                      </a:stretch>
                    </p:blipFill>
                    <p:spPr>
                      <a:xfrm>
                        <a:off x="612354" y="1420416"/>
                        <a:ext cx="3822700" cy="10414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1270215297"/>
              </p:ext>
            </p:extLst>
          </p:nvPr>
        </p:nvGraphicFramePr>
        <p:xfrm>
          <a:off x="612354" y="3508648"/>
          <a:ext cx="4265613" cy="965200"/>
        </p:xfrm>
        <a:graphic>
          <a:graphicData uri="http://schemas.openxmlformats.org/presentationml/2006/ole">
            <mc:AlternateContent xmlns:mc="http://schemas.openxmlformats.org/markup-compatibility/2006">
              <mc:Choice xmlns:v="urn:schemas-microsoft-com:vml" Requires="v">
                <p:oleObj r:id="rId5" imgW="4266360" imgH="964800" progId="">
                  <p:embed/>
                </p:oleObj>
              </mc:Choice>
              <mc:Fallback>
                <p:oleObj r:id="rId5" imgW="4266360" imgH="964800" progId="">
                  <p:embed/>
                  <p:pic>
                    <p:nvPicPr>
                      <p:cNvPr id="0" name=""/>
                      <p:cNvPicPr/>
                      <p:nvPr/>
                    </p:nvPicPr>
                    <p:blipFill>
                      <a:blip r:embed="rId6"/>
                      <a:stretch>
                        <a:fillRect/>
                      </a:stretch>
                    </p:blipFill>
                    <p:spPr>
                      <a:xfrm>
                        <a:off x="612354" y="3508648"/>
                        <a:ext cx="4265613" cy="965200"/>
                      </a:xfrm>
                      <a:prstGeom prst="rect">
                        <a:avLst/>
                      </a:prstGeom>
                    </p:spPr>
                  </p:pic>
                </p:oleObj>
              </mc:Fallback>
            </mc:AlternateContent>
          </a:graphicData>
        </a:graphic>
      </p:graphicFrame>
    </p:spTree>
    <p:extLst>
      <p:ext uri="{BB962C8B-B14F-4D97-AF65-F5344CB8AC3E}">
        <p14:creationId xmlns:p14="http://schemas.microsoft.com/office/powerpoint/2010/main" val="286616611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2314" y="772344"/>
            <a:ext cx="8352928" cy="400110"/>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en-US" altLang="zh-CN" sz="2000" dirty="0"/>
              <a:t>14</a:t>
            </a:r>
            <a:r>
              <a:rPr lang="zh-CN" altLang="en-US" sz="2000" dirty="0"/>
              <a:t>个字段的相关系数结果如下：</a:t>
            </a:r>
          </a:p>
        </p:txBody>
      </p:sp>
      <p:graphicFrame>
        <p:nvGraphicFramePr>
          <p:cNvPr id="2" name="对象 1"/>
          <p:cNvGraphicFramePr>
            <a:graphicFrameLocks noChangeAspect="1"/>
          </p:cNvGraphicFramePr>
          <p:nvPr>
            <p:extLst>
              <p:ext uri="{D42A27DB-BD31-4B8C-83A1-F6EECF244321}">
                <p14:modId xmlns:p14="http://schemas.microsoft.com/office/powerpoint/2010/main" val="1431641973"/>
              </p:ext>
            </p:extLst>
          </p:nvPr>
        </p:nvGraphicFramePr>
        <p:xfrm>
          <a:off x="226504" y="1132384"/>
          <a:ext cx="8494712" cy="4000500"/>
        </p:xfrm>
        <a:graphic>
          <a:graphicData uri="http://schemas.openxmlformats.org/presentationml/2006/ole">
            <mc:AlternateContent xmlns:mc="http://schemas.openxmlformats.org/markup-compatibility/2006">
              <mc:Choice xmlns:v="urn:schemas-microsoft-com:vml" Requires="v">
                <p:oleObj r:id="rId3" imgW="8494920" imgH="3999960" progId="">
                  <p:embed/>
                </p:oleObj>
              </mc:Choice>
              <mc:Fallback>
                <p:oleObj r:id="rId3" imgW="8494920" imgH="3999960" progId="">
                  <p:embed/>
                  <p:pic>
                    <p:nvPicPr>
                      <p:cNvPr id="0" name=""/>
                      <p:cNvPicPr/>
                      <p:nvPr/>
                    </p:nvPicPr>
                    <p:blipFill>
                      <a:blip r:embed="rId4"/>
                      <a:stretch>
                        <a:fillRect/>
                      </a:stretch>
                    </p:blipFill>
                    <p:spPr>
                      <a:xfrm>
                        <a:off x="226504" y="1132384"/>
                        <a:ext cx="8494712" cy="4000500"/>
                      </a:xfrm>
                      <a:prstGeom prst="rect">
                        <a:avLst/>
                      </a:prstGeom>
                    </p:spPr>
                  </p:pic>
                </p:oleObj>
              </mc:Fallback>
            </mc:AlternateContent>
          </a:graphicData>
        </a:graphic>
      </p:graphicFrame>
    </p:spTree>
    <p:extLst>
      <p:ext uri="{BB962C8B-B14F-4D97-AF65-F5344CB8AC3E}">
        <p14:creationId xmlns:p14="http://schemas.microsoft.com/office/powerpoint/2010/main" val="35240055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24322" y="844352"/>
            <a:ext cx="8352928" cy="3939540"/>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400" dirty="0"/>
              <a:t>从</a:t>
            </a:r>
            <a:r>
              <a:rPr lang="en-US" altLang="zh-CN" sz="2400" dirty="0" err="1"/>
              <a:t>bostonDF.corr</a:t>
            </a:r>
            <a:r>
              <a:rPr lang="en-US" altLang="zh-CN" sz="2400" dirty="0"/>
              <a:t>()</a:t>
            </a:r>
            <a:r>
              <a:rPr lang="zh-CN" altLang="en-US" sz="2400" dirty="0"/>
              <a:t>的输出结果可以看到，</a:t>
            </a:r>
            <a:r>
              <a:rPr lang="en-US" altLang="zh-CN" sz="2400" dirty="0"/>
              <a:t>RM</a:t>
            </a:r>
            <a:r>
              <a:rPr lang="zh-CN" altLang="en-US" sz="2400" dirty="0"/>
              <a:t>字段与</a:t>
            </a:r>
            <a:r>
              <a:rPr lang="en-US" altLang="zh-CN" sz="2400" dirty="0"/>
              <a:t>MEDV</a:t>
            </a:r>
            <a:r>
              <a:rPr lang="zh-CN" altLang="en-US" sz="2400" dirty="0"/>
              <a:t>的相关系数为</a:t>
            </a:r>
            <a:r>
              <a:rPr lang="en-US" altLang="zh-CN" sz="2400" dirty="0"/>
              <a:t>0.695360</a:t>
            </a:r>
            <a:r>
              <a:rPr lang="zh-CN" altLang="en-US" sz="2400" dirty="0"/>
              <a:t>，正的线性相关性比较明显；而</a:t>
            </a:r>
            <a:r>
              <a:rPr lang="en-US" altLang="zh-CN" sz="2400" dirty="0"/>
              <a:t>LSTAT</a:t>
            </a:r>
            <a:r>
              <a:rPr lang="zh-CN" altLang="en-US" sz="2400" dirty="0"/>
              <a:t>字段与</a:t>
            </a:r>
            <a:r>
              <a:rPr lang="en-US" altLang="zh-CN" sz="2400" dirty="0"/>
              <a:t>MEDV</a:t>
            </a:r>
            <a:r>
              <a:rPr lang="zh-CN" altLang="en-US" sz="2400" dirty="0"/>
              <a:t>的相关系数为</a:t>
            </a:r>
            <a:r>
              <a:rPr lang="en-US" altLang="zh-CN" sz="2400" dirty="0"/>
              <a:t>-0.737663</a:t>
            </a:r>
            <a:r>
              <a:rPr lang="zh-CN" altLang="en-US" sz="2400" dirty="0"/>
              <a:t>，负的线性相关性比较明显。</a:t>
            </a:r>
          </a:p>
          <a:p>
            <a:pPr marL="342900" indent="-342900">
              <a:spcBef>
                <a:spcPts val="600"/>
              </a:spcBef>
              <a:buSzPct val="75000"/>
              <a:buFont typeface="Wingdings" panose="05000000000000000000" pitchFamily="2" charset="2"/>
              <a:buChar char="l"/>
            </a:pPr>
            <a:r>
              <a:rPr lang="zh-CN" altLang="en-US" sz="2400" dirty="0"/>
              <a:t>根据字段的含义，可以做出比较直观的结论：每套房屋的房间数越多，房屋均价越高；该地区的“低地位人口”比例越大，房屋均价越低。</a:t>
            </a:r>
          </a:p>
          <a:p>
            <a:pPr marL="342900" indent="-342900">
              <a:spcBef>
                <a:spcPts val="600"/>
              </a:spcBef>
              <a:buSzPct val="75000"/>
              <a:buFont typeface="Wingdings" panose="05000000000000000000" pitchFamily="2" charset="2"/>
              <a:buChar char="l"/>
            </a:pPr>
            <a:r>
              <a:rPr lang="zh-CN" altLang="en-US" sz="2400" dirty="0"/>
              <a:t>相关分析的目的，就是以数据的统计指标为依据，发掘出各个因素之间相关性的强弱，找出那些和研究对象关系更密切的因素，以便进行更有针对性的研究、分析或者预测。</a:t>
            </a:r>
          </a:p>
        </p:txBody>
      </p:sp>
    </p:spTree>
    <p:extLst>
      <p:ext uri="{BB962C8B-B14F-4D97-AF65-F5344CB8AC3E}">
        <p14:creationId xmlns:p14="http://schemas.microsoft.com/office/powerpoint/2010/main" val="22174178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906727" y="1852083"/>
            <a:ext cx="3991621" cy="2016605"/>
            <a:chOff x="1548458" y="1735524"/>
            <a:chExt cx="3991621" cy="2016605"/>
          </a:xfrm>
        </p:grpSpPr>
        <p:sp>
          <p:nvSpPr>
            <p:cNvPr id="6" name="矩形 5"/>
            <p:cNvSpPr/>
            <p:nvPr/>
          </p:nvSpPr>
          <p:spPr>
            <a:xfrm rot="1400643">
              <a:off x="2134121" y="2428055"/>
              <a:ext cx="3405958" cy="1324074"/>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548458" y="1735524"/>
              <a:ext cx="1309988" cy="1309988"/>
              <a:chOff x="1174574" y="1234009"/>
              <a:chExt cx="2239520" cy="2239520"/>
            </a:xfrm>
          </p:grpSpPr>
          <p:sp>
            <p:nvSpPr>
              <p:cNvPr id="7" name="椭圆 6"/>
              <p:cNvSpPr/>
              <p:nvPr/>
            </p:nvSpPr>
            <p:spPr>
              <a:xfrm>
                <a:off x="1174574" y="1234009"/>
                <a:ext cx="2239520" cy="223952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p:nvPr/>
            </p:nvSpPr>
            <p:spPr>
              <a:xfrm>
                <a:off x="1723249" y="1906094"/>
                <a:ext cx="1029774" cy="895350"/>
              </a:xfrm>
              <a:prstGeom prst="rect">
                <a:avLst/>
              </a:prstGeom>
              <a:noFill/>
              <a:ln w="117475">
                <a:noFill/>
              </a:ln>
              <a:effectLst/>
            </p:spPr>
            <p:txBody>
              <a:bodyPr wrap="none" rtlCol="0">
                <a:prstTxWarp prst="textPlain">
                  <a:avLst/>
                </a:prstTxWarp>
                <a:spAutoFit/>
              </a:bodyPr>
              <a:lstStyle/>
              <a:p>
                <a:pPr algn="ctr"/>
                <a:r>
                  <a:rPr lang="en-US" altLang="zh-CN"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rPr>
                  <a:t>02</a:t>
                </a:r>
                <a:endParaRPr lang="zh-CN" altLang="en-US"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endParaRPr>
              </a:p>
            </p:txBody>
          </p:sp>
        </p:grpSp>
      </p:grpSp>
      <p:sp>
        <p:nvSpPr>
          <p:cNvPr id="2" name="文本框 1"/>
          <p:cNvSpPr txBox="1"/>
          <p:nvPr/>
        </p:nvSpPr>
        <p:spPr>
          <a:xfrm>
            <a:off x="4030345" y="2152015"/>
            <a:ext cx="3550920" cy="707886"/>
          </a:xfrm>
          <a:prstGeom prst="rect">
            <a:avLst/>
          </a:prstGeom>
          <a:noFill/>
        </p:spPr>
        <p:txBody>
          <a:bodyPr wrap="square" rtlCol="0">
            <a:spAutoFit/>
          </a:bodyPr>
          <a:lstStyle/>
          <a:p>
            <a:r>
              <a:rPr lang="zh-CN" altLang="en-US" sz="4000" b="1" spc="300" dirty="0">
                <a:solidFill>
                  <a:schemeClr val="accent1"/>
                </a:solidFill>
                <a:latin typeface="黑体" panose="02010609060101010101" charset="-122"/>
                <a:ea typeface="黑体" panose="02010609060101010101" charset="-122"/>
              </a:rPr>
              <a:t>回归分析</a:t>
            </a:r>
          </a:p>
        </p:txBody>
      </p:sp>
    </p:spTree>
    <p:extLst>
      <p:ext uri="{BB962C8B-B14F-4D97-AF65-F5344CB8AC3E}">
        <p14:creationId xmlns:p14="http://schemas.microsoft.com/office/powerpoint/2010/main" val="368620266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988368"/>
            <a:ext cx="8352928" cy="4478149"/>
          </a:xfrm>
          <a:prstGeom prst="rect">
            <a:avLst/>
          </a:prstGeom>
          <a:noFill/>
        </p:spPr>
        <p:txBody>
          <a:bodyPr wrap="square" rtlCol="0" anchor="t">
            <a:spAutoFit/>
          </a:bodyPr>
          <a:lstStyle/>
          <a:p>
            <a:pPr>
              <a:spcBef>
                <a:spcPts val="600"/>
              </a:spcBef>
              <a:buSzPct val="75000"/>
            </a:pPr>
            <a:r>
              <a:rPr lang="zh-CN" altLang="zh-CN" sz="2400" b="1" dirty="0">
                <a:solidFill>
                  <a:srgbClr val="FF0000"/>
                </a:solidFill>
                <a:latin typeface="宋体" panose="02010600030101010101" pitchFamily="2" charset="-122"/>
              </a:rPr>
              <a:t>回归分析</a:t>
            </a:r>
            <a:endParaRPr lang="en-US" altLang="zh-CN" sz="2400" b="1" dirty="0">
              <a:solidFill>
                <a:srgbClr val="FF0000"/>
              </a:solidFill>
              <a:latin typeface="宋体" panose="02010600030101010101" pitchFamily="2" charset="-122"/>
            </a:endParaRPr>
          </a:p>
          <a:p>
            <a:pPr marL="342900" indent="-342900">
              <a:spcBef>
                <a:spcPts val="600"/>
              </a:spcBef>
              <a:buSzPct val="75000"/>
              <a:buFont typeface="Wingdings" panose="05000000000000000000" pitchFamily="2" charset="2"/>
              <a:buChar char="l"/>
            </a:pPr>
            <a:r>
              <a:rPr lang="zh-CN" altLang="zh-CN" sz="2400" dirty="0">
                <a:latin typeface="宋体" panose="02010600030101010101" pitchFamily="2" charset="-122"/>
              </a:rPr>
              <a:t>相关分析和回归分析之间既有联系又有区别。</a:t>
            </a:r>
            <a:endParaRPr lang="en-US" altLang="zh-CN" sz="2400" dirty="0">
              <a:latin typeface="宋体" panose="02010600030101010101" pitchFamily="2" charset="-122"/>
            </a:endParaRPr>
          </a:p>
          <a:p>
            <a:pPr marL="342900" indent="-342900">
              <a:spcBef>
                <a:spcPts val="600"/>
              </a:spcBef>
              <a:buSzPct val="75000"/>
              <a:buFont typeface="Wingdings" panose="05000000000000000000" pitchFamily="2" charset="2"/>
              <a:buChar char="l"/>
            </a:pPr>
            <a:r>
              <a:rPr lang="zh-CN" altLang="zh-CN" sz="2400" dirty="0">
                <a:latin typeface="宋体" panose="02010600030101010101" pitchFamily="2" charset="-122"/>
              </a:rPr>
              <a:t>二者具有共同的研究对象，且在具体研究现象之间相关关系时起到互相补充的作用。</a:t>
            </a:r>
            <a:endParaRPr lang="en-US" altLang="zh-CN" sz="2400" dirty="0">
              <a:latin typeface="宋体" panose="02010600030101010101" pitchFamily="2" charset="-122"/>
            </a:endParaRPr>
          </a:p>
          <a:p>
            <a:pPr marL="342900" indent="-342900">
              <a:spcBef>
                <a:spcPts val="600"/>
              </a:spcBef>
              <a:buSzPct val="75000"/>
              <a:buFont typeface="Wingdings" panose="05000000000000000000" pitchFamily="2" charset="2"/>
              <a:buChar char="l"/>
            </a:pPr>
            <a:r>
              <a:rPr lang="zh-CN" altLang="zh-CN" sz="2400" dirty="0">
                <a:latin typeface="宋体" panose="02010600030101010101" pitchFamily="2" charset="-122"/>
              </a:rPr>
              <a:t>相关分析需要借助回归分析来说明变量间数量相关的具体形式；而回归分析需要借助相关分析来说明变量间数量变化的相关程度，只有当变量之间显著相关时，进行回归分析寻求其相关的具体形式才有实际意义。</a:t>
            </a:r>
            <a:endParaRPr lang="en-US" altLang="zh-CN" sz="2400" dirty="0">
              <a:latin typeface="宋体" panose="02010600030101010101" pitchFamily="2" charset="-122"/>
            </a:endParaRPr>
          </a:p>
          <a:p>
            <a:pPr marL="342900" indent="-342900">
              <a:spcBef>
                <a:spcPts val="600"/>
              </a:spcBef>
              <a:buSzPct val="75000"/>
              <a:buFont typeface="Wingdings" panose="05000000000000000000" pitchFamily="2" charset="2"/>
              <a:buChar char="l"/>
            </a:pPr>
            <a:r>
              <a:rPr lang="zh-CN" altLang="zh-CN" sz="2400" dirty="0">
                <a:latin typeface="宋体" panose="02010600030101010101" pitchFamily="2" charset="-122"/>
              </a:rPr>
              <a:t>虽然相关分析与回归分析有着密切的联系，但在研究目的和应用上又各有侧重。</a:t>
            </a:r>
          </a:p>
          <a:p>
            <a:pPr marL="342900" lvl="0" indent="-342900">
              <a:spcBef>
                <a:spcPts val="600"/>
              </a:spcBef>
              <a:buSzPct val="75000"/>
              <a:buFont typeface="Wingdings" panose="05000000000000000000" pitchFamily="2" charset="2"/>
              <a:buChar char="l"/>
            </a:pPr>
            <a:endParaRPr lang="zh-CN" altLang="en-US" sz="2000" dirty="0"/>
          </a:p>
        </p:txBody>
      </p:sp>
    </p:spTree>
    <p:extLst>
      <p:ext uri="{BB962C8B-B14F-4D97-AF65-F5344CB8AC3E}">
        <p14:creationId xmlns:p14="http://schemas.microsoft.com/office/powerpoint/2010/main" val="6204086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988368"/>
            <a:ext cx="8352928" cy="3801041"/>
          </a:xfrm>
          <a:prstGeom prst="rect">
            <a:avLst/>
          </a:prstGeom>
          <a:noFill/>
        </p:spPr>
        <p:txBody>
          <a:bodyPr wrap="square" rtlCol="0" anchor="t">
            <a:spAutoFit/>
          </a:bodyPr>
          <a:lstStyle/>
          <a:p>
            <a:pPr marL="342900" indent="-342900" latinLnBrk="1">
              <a:buFont typeface="+mj-lt"/>
              <a:buAutoNum type="arabicPeriod"/>
            </a:pPr>
            <a:r>
              <a:rPr lang="zh-CN" altLang="zh-CN" sz="2400" dirty="0">
                <a:latin typeface="宋体" panose="02010600030101010101" pitchFamily="2" charset="-122"/>
              </a:rPr>
              <a:t>相关分析研究变量间的相关程度和相关方向；而回归分析不仅可以反映变量间影响的大小，还可进一步利用回归方程进行预测和控制。</a:t>
            </a:r>
          </a:p>
          <a:p>
            <a:pPr marL="342900" indent="-342900" latinLnBrk="1">
              <a:buFont typeface="+mj-lt"/>
              <a:buAutoNum type="arabicPeriod"/>
            </a:pPr>
            <a:r>
              <a:rPr lang="zh-CN" altLang="zh-CN" sz="2400" dirty="0">
                <a:latin typeface="宋体" panose="02010600030101010101" pitchFamily="2" charset="-122"/>
              </a:rPr>
              <a:t>相关分析不必确定哪个变量为因变量，哪个变量为自变量，各变量的地位是平等的；而回归分析则必须事先研究确定变量中哪个变量为因变量，处于被解释的特殊地位。</a:t>
            </a:r>
          </a:p>
          <a:p>
            <a:pPr marL="342900" indent="-342900" latinLnBrk="1">
              <a:buFont typeface="+mj-lt"/>
              <a:buAutoNum type="arabicPeriod"/>
            </a:pPr>
            <a:r>
              <a:rPr lang="zh-CN" altLang="zh-CN" sz="2400" dirty="0">
                <a:latin typeface="宋体" panose="02010600030101010101" pitchFamily="2" charset="-122"/>
              </a:rPr>
              <a:t>尽管相关分析和回归分析都可以研究随机变量与随机变量、随机变量与非随机变量之间的关系，但在回归分析中，总是假定自变量为非随机的变量。</a:t>
            </a:r>
          </a:p>
          <a:p>
            <a:pPr marL="342900" lvl="0" indent="-342900">
              <a:spcBef>
                <a:spcPts val="600"/>
              </a:spcBef>
              <a:buSzPct val="75000"/>
              <a:buFont typeface="Wingdings" panose="05000000000000000000" pitchFamily="2" charset="2"/>
              <a:buChar char="l"/>
            </a:pPr>
            <a:endParaRPr lang="zh-CN" altLang="en-US" sz="2000" dirty="0"/>
          </a:p>
        </p:txBody>
      </p:sp>
    </p:spTree>
    <p:extLst>
      <p:ext uri="{BB962C8B-B14F-4D97-AF65-F5344CB8AC3E}">
        <p14:creationId xmlns:p14="http://schemas.microsoft.com/office/powerpoint/2010/main" val="148436392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2" hidden="1"/>
          <p:cNvGrpSpPr/>
          <p:nvPr/>
        </p:nvGrpSpPr>
        <p:grpSpPr>
          <a:xfrm>
            <a:off x="1394613" y="1458583"/>
            <a:ext cx="7097153" cy="985779"/>
            <a:chOff x="1859164" y="1943975"/>
            <a:chExt cx="9461225" cy="1314144"/>
          </a:xfrm>
        </p:grpSpPr>
        <p:cxnSp>
          <p:nvCxnSpPr>
            <p:cNvPr id="46" name="Straight Connector 10"/>
            <p:cNvCxnSpPr/>
            <p:nvPr/>
          </p:nvCxnSpPr>
          <p:spPr>
            <a:xfrm flipH="1">
              <a:off x="1859164" y="2384884"/>
              <a:ext cx="984142" cy="873235"/>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13"/>
            <p:cNvCxnSpPr/>
            <p:nvPr/>
          </p:nvCxnSpPr>
          <p:spPr>
            <a:xfrm>
              <a:off x="1897934" y="1943975"/>
              <a:ext cx="1044715" cy="1051258"/>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Connector 18"/>
            <p:cNvCxnSpPr/>
            <p:nvPr/>
          </p:nvCxnSpPr>
          <p:spPr>
            <a:xfrm flipH="1">
              <a:off x="2940929" y="1943975"/>
              <a:ext cx="1046634" cy="1052977"/>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Straight Connector 23"/>
            <p:cNvCxnSpPr/>
            <p:nvPr/>
          </p:nvCxnSpPr>
          <p:spPr>
            <a:xfrm>
              <a:off x="3992369" y="1943975"/>
              <a:ext cx="1044715" cy="1051258"/>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Connector 24"/>
            <p:cNvCxnSpPr/>
            <p:nvPr/>
          </p:nvCxnSpPr>
          <p:spPr>
            <a:xfrm flipH="1">
              <a:off x="5035364" y="1943975"/>
              <a:ext cx="1046634" cy="1052977"/>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Connector 25"/>
            <p:cNvCxnSpPr/>
            <p:nvPr/>
          </p:nvCxnSpPr>
          <p:spPr>
            <a:xfrm>
              <a:off x="6086804" y="1943975"/>
              <a:ext cx="1044715" cy="1051258"/>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26"/>
            <p:cNvCxnSpPr/>
            <p:nvPr/>
          </p:nvCxnSpPr>
          <p:spPr>
            <a:xfrm flipH="1">
              <a:off x="7129799" y="1943975"/>
              <a:ext cx="1046634" cy="1052977"/>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Straight Connector 27"/>
            <p:cNvCxnSpPr/>
            <p:nvPr/>
          </p:nvCxnSpPr>
          <p:spPr>
            <a:xfrm>
              <a:off x="8181239" y="1943975"/>
              <a:ext cx="1044715" cy="1051258"/>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Connector 28"/>
            <p:cNvCxnSpPr/>
            <p:nvPr/>
          </p:nvCxnSpPr>
          <p:spPr>
            <a:xfrm flipH="1">
              <a:off x="9224234" y="1943975"/>
              <a:ext cx="1046634" cy="1052977"/>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29"/>
            <p:cNvCxnSpPr/>
            <p:nvPr/>
          </p:nvCxnSpPr>
          <p:spPr>
            <a:xfrm>
              <a:off x="10275674" y="1943975"/>
              <a:ext cx="1044715" cy="1051258"/>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88" name="文本框 87"/>
          <p:cNvSpPr txBox="1"/>
          <p:nvPr/>
        </p:nvSpPr>
        <p:spPr>
          <a:xfrm>
            <a:off x="228977" y="299636"/>
            <a:ext cx="3307715" cy="583565"/>
          </a:xfrm>
          <a:prstGeom prst="rect">
            <a:avLst/>
          </a:prstGeom>
          <a:noFill/>
        </p:spPr>
        <p:txBody>
          <a:bodyPr wrap="none" rtlCol="0">
            <a:spAutoFit/>
          </a:bodyPr>
          <a:lstStyle/>
          <a:p>
            <a:r>
              <a:rPr lang="zh-CN" altLang="en-US" sz="3200" b="1" spc="300" dirty="0">
                <a:solidFill>
                  <a:schemeClr val="accent1"/>
                </a:solidFill>
                <a:latin typeface="黑体" panose="02010609060101010101" charset="-122"/>
                <a:ea typeface="黑体" panose="02010609060101010101" charset="-122"/>
              </a:rPr>
              <a:t>【知识框架图】</a:t>
            </a:r>
          </a:p>
        </p:txBody>
      </p:sp>
      <p:graphicFrame>
        <p:nvGraphicFramePr>
          <p:cNvPr id="16" name="图示 15"/>
          <p:cNvGraphicFramePr/>
          <p:nvPr>
            <p:extLst>
              <p:ext uri="{D42A27DB-BD31-4B8C-83A1-F6EECF244321}">
                <p14:modId xmlns:p14="http://schemas.microsoft.com/office/powerpoint/2010/main" val="1864075216"/>
              </p:ext>
            </p:extLst>
          </p:nvPr>
        </p:nvGraphicFramePr>
        <p:xfrm>
          <a:off x="983038" y="883201"/>
          <a:ext cx="6300405" cy="35069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mc:AlternateContent xmlns:mc="http://schemas.openxmlformats.org/markup-compatibility/2006" xmlns:a14="http://schemas.microsoft.com/office/drawing/2010/main">
        <mc:Choice Requires="a14">
          <p:sp>
            <p:nvSpPr>
              <p:cNvPr id="16" name="文本框 15"/>
              <p:cNvSpPr txBox="1"/>
              <p:nvPr/>
            </p:nvSpPr>
            <p:spPr>
              <a:xfrm>
                <a:off x="324322" y="988368"/>
                <a:ext cx="8352928" cy="4047262"/>
              </a:xfrm>
              <a:prstGeom prst="rect">
                <a:avLst/>
              </a:prstGeom>
              <a:noFill/>
            </p:spPr>
            <p:txBody>
              <a:bodyPr wrap="square" rtlCol="0" anchor="t">
                <a:spAutoFit/>
              </a:bodyPr>
              <a:lstStyle/>
              <a:p>
                <a:pPr marL="342900" indent="-342900" latinLnBrk="1">
                  <a:buSzPct val="75000"/>
                  <a:buFont typeface="Wingdings" panose="05000000000000000000" pitchFamily="2" charset="2"/>
                  <a:buChar char="l"/>
                </a:pPr>
                <a:r>
                  <a:rPr lang="zh-CN" altLang="zh-CN" sz="2400" dirty="0"/>
                  <a:t>通常线性回归分析法是最基本的分析方法，遇到非线性回归问题可以借助数学手段转化为线性回归问题处理。</a:t>
                </a:r>
                <a:endParaRPr lang="en-US" altLang="zh-CN" sz="2400" dirty="0"/>
              </a:p>
              <a:p>
                <a:pPr marL="342900" indent="-342900" latinLnBrk="1">
                  <a:buSzPct val="75000"/>
                  <a:buFont typeface="Wingdings" panose="05000000000000000000" pitchFamily="2" charset="2"/>
                  <a:buChar char="l"/>
                </a:pPr>
                <a:endParaRPr lang="zh-CN" altLang="zh-CN" sz="800" dirty="0"/>
              </a:p>
              <a:p>
                <a:pPr marL="342900" indent="-342900" latinLnBrk="1">
                  <a:buSzPct val="75000"/>
                  <a:buFont typeface="Wingdings" panose="05000000000000000000" pitchFamily="2" charset="2"/>
                  <a:buChar char="l"/>
                </a:pPr>
                <a:r>
                  <a:rPr lang="zh-CN" altLang="zh-CN" sz="2400" dirty="0"/>
                  <a:t>仍以最简单的一元线性方程来讨论回归的数学内涵：现有</a:t>
                </a:r>
                <a:r>
                  <a:rPr lang="en-US" altLang="zh-CN" sz="2400" i="1" dirty="0"/>
                  <a:t>k</a:t>
                </a:r>
                <a:r>
                  <a:rPr lang="zh-CN" altLang="zh-CN" sz="2400" dirty="0"/>
                  <a:t>个观察数据对</a:t>
                </a:r>
                <a:r>
                  <a:rPr lang="en-US" altLang="zh-CN" sz="2400" dirty="0"/>
                  <a:t>(</a:t>
                </a:r>
                <a14:m>
                  <m:oMath xmlns:m="http://schemas.openxmlformats.org/officeDocument/2006/math">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𝑖</m:t>
                        </m:r>
                      </m:sub>
                    </m:sSub>
                  </m:oMath>
                </a14:m>
                <a:r>
                  <a:rPr lang="en-US" altLang="zh-CN" sz="2400" dirty="0"/>
                  <a:t>,</a:t>
                </a:r>
                <a14:m>
                  <m:oMath xmlns:m="http://schemas.openxmlformats.org/officeDocument/2006/math">
                    <m:r>
                      <a:rPr lang="en-US" altLang="zh-CN" sz="2400">
                        <a:latin typeface="Cambria Math" panose="02040503050406030204" pitchFamily="18" charset="0"/>
                      </a:rPr>
                      <m:t> </m:t>
                    </m:r>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𝑦</m:t>
                        </m:r>
                      </m:e>
                      <m:sub>
                        <m:r>
                          <a:rPr lang="en-US" altLang="zh-CN" sz="2400" i="1">
                            <a:latin typeface="Cambria Math" panose="02040503050406030204" pitchFamily="18" charset="0"/>
                          </a:rPr>
                          <m:t>𝑖</m:t>
                        </m:r>
                      </m:sub>
                    </m:sSub>
                  </m:oMath>
                </a14:m>
                <a:r>
                  <a:rPr lang="en-US" altLang="zh-CN" sz="2400" dirty="0"/>
                  <a:t>)</a:t>
                </a:r>
                <a:r>
                  <a:rPr lang="zh-CN" altLang="zh-CN" sz="2400" dirty="0"/>
                  <a:t>，要找出一个一元线性方程，希望这个函数的图像能够尽可能地与观测值数据点重合（即拟合）。</a:t>
                </a:r>
                <a:endParaRPr lang="en-US" altLang="zh-CN" sz="2400" dirty="0"/>
              </a:p>
              <a:p>
                <a:pPr marL="342900" indent="-342900" latinLnBrk="1">
                  <a:buSzPct val="75000"/>
                  <a:buFont typeface="Wingdings" panose="05000000000000000000" pitchFamily="2" charset="2"/>
                  <a:buChar char="l"/>
                </a:pPr>
                <a:endParaRPr lang="en-US" altLang="zh-CN" sz="800" dirty="0"/>
              </a:p>
              <a:p>
                <a:pPr marL="342900" indent="-342900" latinLnBrk="1">
                  <a:buSzPct val="75000"/>
                  <a:buFont typeface="Wingdings" panose="05000000000000000000" pitchFamily="2" charset="2"/>
                  <a:buChar char="l"/>
                </a:pPr>
                <a:r>
                  <a:rPr lang="zh-CN" altLang="zh-CN" sz="2400" dirty="0"/>
                  <a:t>假设已经找到了拟合方程</a:t>
                </a:r>
                <a14:m>
                  <m:oMath xmlns:m="http://schemas.openxmlformats.org/officeDocument/2006/math">
                    <m:r>
                      <a:rPr lang="en-US" altLang="zh-CN" sz="2400" i="1">
                        <a:latin typeface="Cambria Math" panose="02040503050406030204" pitchFamily="18" charset="0"/>
                      </a:rPr>
                      <m:t>𝑦</m:t>
                    </m:r>
                    <m:r>
                      <a:rPr lang="en-US" altLang="zh-CN" sz="2400" i="1">
                        <a:latin typeface="Cambria Math" panose="02040503050406030204" pitchFamily="18" charset="0"/>
                      </a:rPr>
                      <m:t>=</m:t>
                    </m:r>
                    <m:r>
                      <a:rPr lang="en-US" altLang="zh-CN" sz="2400" i="1">
                        <a:latin typeface="Cambria Math" panose="02040503050406030204" pitchFamily="18" charset="0"/>
                      </a:rPr>
                      <m:t>𝛼</m:t>
                    </m:r>
                    <m:r>
                      <a:rPr lang="en-US" altLang="zh-CN" sz="2400" i="1">
                        <a:latin typeface="Cambria Math" panose="02040503050406030204" pitchFamily="18" charset="0"/>
                      </a:rPr>
                      <m:t>𝑥</m:t>
                    </m:r>
                    <m:r>
                      <a:rPr lang="en-US" altLang="zh-CN" sz="2400" i="1">
                        <a:latin typeface="Cambria Math" panose="02040503050406030204" pitchFamily="18" charset="0"/>
                      </a:rPr>
                      <m:t>+</m:t>
                    </m:r>
                    <m:r>
                      <a:rPr lang="en-US" altLang="zh-CN" sz="2400" i="1">
                        <a:latin typeface="Cambria Math" panose="02040503050406030204" pitchFamily="18" charset="0"/>
                      </a:rPr>
                      <m:t>𝛽</m:t>
                    </m:r>
                  </m:oMath>
                </a14:m>
                <a:r>
                  <a:rPr lang="zh-CN" altLang="zh-CN" sz="2400" dirty="0"/>
                  <a:t>，该拟合方程对于观测值</a:t>
                </a:r>
                <a:r>
                  <a:rPr lang="en-US" altLang="zh-CN" sz="2400" i="1" dirty="0"/>
                  <a:t>x</a:t>
                </a:r>
                <a:r>
                  <a:rPr lang="zh-CN" altLang="zh-CN" sz="2400" dirty="0"/>
                  <a:t>，得到</a:t>
                </a:r>
                <a14:m>
                  <m:oMath xmlns:m="http://schemas.openxmlformats.org/officeDocument/2006/math">
                    <m:acc>
                      <m:accPr>
                        <m:chr m:val="̂"/>
                        <m:ctrlPr>
                          <a:rPr lang="zh-CN" altLang="zh-CN" sz="2400" i="1">
                            <a:latin typeface="Cambria Math" panose="02040503050406030204" pitchFamily="18" charset="0"/>
                          </a:rPr>
                        </m:ctrlPr>
                      </m:accPr>
                      <m:e>
                        <m:r>
                          <a:rPr lang="en-US" altLang="zh-CN" sz="2400" i="1">
                            <a:latin typeface="Cambria Math" panose="02040503050406030204" pitchFamily="18" charset="0"/>
                          </a:rPr>
                          <m:t>𝑦</m:t>
                        </m:r>
                      </m:e>
                    </m:acc>
                    <m:r>
                      <a:rPr lang="en-US" altLang="zh-CN" sz="2400">
                        <a:latin typeface="Cambria Math" panose="02040503050406030204" pitchFamily="18" charset="0"/>
                      </a:rPr>
                      <m:t>=</m:t>
                    </m:r>
                    <m:r>
                      <m:rPr>
                        <m:sty m:val="p"/>
                      </m:rPr>
                      <a:rPr lang="en-US" altLang="zh-CN" sz="2400">
                        <a:latin typeface="Cambria Math" panose="02040503050406030204" pitchFamily="18" charset="0"/>
                      </a:rPr>
                      <m:t>α</m:t>
                    </m:r>
                    <m:r>
                      <a:rPr lang="en-US" altLang="zh-CN" sz="2400" i="1">
                        <a:latin typeface="Cambria Math" panose="02040503050406030204" pitchFamily="18" charset="0"/>
                      </a:rPr>
                      <m:t>𝑥</m:t>
                    </m:r>
                    <m:r>
                      <a:rPr lang="en-US" altLang="zh-CN" sz="2400">
                        <a:latin typeface="Cambria Math" panose="02040503050406030204" pitchFamily="18" charset="0"/>
                      </a:rPr>
                      <m:t>+</m:t>
                    </m:r>
                    <m:r>
                      <m:rPr>
                        <m:sty m:val="p"/>
                      </m:rPr>
                      <a:rPr lang="en-US" altLang="zh-CN" sz="2400">
                        <a:latin typeface="Cambria Math" panose="02040503050406030204" pitchFamily="18" charset="0"/>
                      </a:rPr>
                      <m:t>β</m:t>
                    </m:r>
                  </m:oMath>
                </a14:m>
                <a:r>
                  <a:rPr lang="zh-CN" altLang="zh-CN" sz="2400" dirty="0"/>
                  <a:t>，它与观测值</a:t>
                </a:r>
                <a:r>
                  <a:rPr lang="en-US" altLang="zh-CN" sz="2400" i="1" dirty="0"/>
                  <a:t>y</a:t>
                </a:r>
                <a:r>
                  <a:rPr lang="zh-CN" altLang="zh-CN" sz="2400" dirty="0"/>
                  <a:t>的误差为</a:t>
                </a:r>
                <a14:m>
                  <m:oMath xmlns:m="http://schemas.openxmlformats.org/officeDocument/2006/math">
                    <m:r>
                      <a:rPr lang="en-US" altLang="zh-CN" sz="2400" i="1">
                        <a:latin typeface="Cambria Math" panose="02040503050406030204" pitchFamily="18" charset="0"/>
                      </a:rPr>
                      <m:t>𝑒𝑟𝑟𝑜𝑟</m:t>
                    </m:r>
                    <m:r>
                      <a:rPr lang="en-US" altLang="zh-CN" sz="2400">
                        <a:latin typeface="Cambria Math" panose="02040503050406030204" pitchFamily="18" charset="0"/>
                      </a:rPr>
                      <m:t>=</m:t>
                    </m:r>
                    <m:r>
                      <a:rPr lang="en-US" altLang="zh-CN" sz="2400" i="1">
                        <a:latin typeface="Cambria Math" panose="02040503050406030204" pitchFamily="18" charset="0"/>
                      </a:rPr>
                      <m:t>𝑦</m:t>
                    </m:r>
                    <m:r>
                      <a:rPr lang="en-US" altLang="zh-CN" sz="2400" i="1">
                        <a:latin typeface="Cambria Math" panose="02040503050406030204" pitchFamily="18" charset="0"/>
                      </a:rPr>
                      <m:t>−</m:t>
                    </m:r>
                    <m:acc>
                      <m:accPr>
                        <m:chr m:val="̂"/>
                        <m:ctrlPr>
                          <a:rPr lang="zh-CN" altLang="zh-CN" sz="2400" i="1">
                            <a:latin typeface="Cambria Math" panose="02040503050406030204" pitchFamily="18" charset="0"/>
                          </a:rPr>
                        </m:ctrlPr>
                      </m:accPr>
                      <m:e>
                        <m:r>
                          <a:rPr lang="en-US" altLang="zh-CN" sz="2400" i="1">
                            <a:latin typeface="Cambria Math" panose="02040503050406030204" pitchFamily="18" charset="0"/>
                          </a:rPr>
                          <m:t>𝑦</m:t>
                        </m:r>
                      </m:e>
                    </m:acc>
                    <m:r>
                      <a:rPr lang="en-US" altLang="zh-CN" sz="2400" i="1">
                        <a:latin typeface="Cambria Math" panose="02040503050406030204" pitchFamily="18" charset="0"/>
                      </a:rPr>
                      <m:t>=</m:t>
                    </m:r>
                    <m:r>
                      <a:rPr lang="en-US" altLang="zh-CN" sz="2400" i="1">
                        <a:latin typeface="Cambria Math" panose="02040503050406030204" pitchFamily="18" charset="0"/>
                      </a:rPr>
                      <m:t>𝑦</m:t>
                    </m:r>
                    <m:r>
                      <a:rPr lang="en-US" altLang="zh-CN" sz="2400" i="1">
                        <a:latin typeface="Cambria Math" panose="02040503050406030204" pitchFamily="18" charset="0"/>
                      </a:rPr>
                      <m:t>−</m:t>
                    </m:r>
                    <m:r>
                      <a:rPr lang="en-US" altLang="zh-CN" sz="2400">
                        <a:latin typeface="Cambria Math" panose="02040503050406030204" pitchFamily="18" charset="0"/>
                      </a:rPr>
                      <m:t>(</m:t>
                    </m:r>
                    <m:r>
                      <m:rPr>
                        <m:sty m:val="p"/>
                      </m:rPr>
                      <a:rPr lang="en-US" altLang="zh-CN" sz="2400">
                        <a:latin typeface="Cambria Math" panose="02040503050406030204" pitchFamily="18" charset="0"/>
                      </a:rPr>
                      <m:t>α</m:t>
                    </m:r>
                    <m:r>
                      <a:rPr lang="en-US" altLang="zh-CN" sz="2400" i="1">
                        <a:latin typeface="Cambria Math" panose="02040503050406030204" pitchFamily="18" charset="0"/>
                      </a:rPr>
                      <m:t>𝑥</m:t>
                    </m:r>
                    <m:r>
                      <a:rPr lang="en-US" altLang="zh-CN" sz="2400">
                        <a:latin typeface="Cambria Math" panose="02040503050406030204" pitchFamily="18" charset="0"/>
                      </a:rPr>
                      <m:t>+</m:t>
                    </m:r>
                    <m:r>
                      <m:rPr>
                        <m:sty m:val="p"/>
                      </m:rPr>
                      <a:rPr lang="en-US" altLang="zh-CN" sz="2400">
                        <a:latin typeface="Cambria Math" panose="02040503050406030204" pitchFamily="18" charset="0"/>
                      </a:rPr>
                      <m:t>β</m:t>
                    </m:r>
                    <m:r>
                      <a:rPr lang="en-US" altLang="zh-CN" sz="2400">
                        <a:latin typeface="Cambria Math" panose="02040503050406030204" pitchFamily="18" charset="0"/>
                      </a:rPr>
                      <m:t>)</m:t>
                    </m:r>
                  </m:oMath>
                </a14:m>
                <a:r>
                  <a:rPr lang="zh-CN" altLang="zh-CN" sz="2400" dirty="0"/>
                  <a:t>。回归分析的目标是不断地调整</a:t>
                </a:r>
                <a14:m>
                  <m:oMath xmlns:m="http://schemas.openxmlformats.org/officeDocument/2006/math">
                    <m:r>
                      <m:rPr>
                        <m:sty m:val="p"/>
                      </m:rPr>
                      <a:rPr lang="en-US" altLang="zh-CN" sz="2400">
                        <a:latin typeface="Cambria Math" panose="02040503050406030204" pitchFamily="18" charset="0"/>
                      </a:rPr>
                      <m:t>α</m:t>
                    </m:r>
                    <m:r>
                      <a:rPr lang="zh-CN" altLang="zh-CN" sz="2400">
                        <a:latin typeface="Cambria Math" panose="02040503050406030204" pitchFamily="18" charset="0"/>
                      </a:rPr>
                      <m:t>和</m:t>
                    </m:r>
                    <m:r>
                      <m:rPr>
                        <m:sty m:val="p"/>
                      </m:rPr>
                      <a:rPr lang="en-US" altLang="zh-CN" sz="2400">
                        <a:latin typeface="Cambria Math" panose="02040503050406030204" pitchFamily="18" charset="0"/>
                      </a:rPr>
                      <m:t>β</m:t>
                    </m:r>
                  </m:oMath>
                </a14:m>
                <a:r>
                  <a:rPr lang="zh-CN" altLang="zh-CN" sz="2400" dirty="0"/>
                  <a:t>，使得所有观测点的拟合误差之和尽可能地小。</a:t>
                </a:r>
              </a:p>
              <a:p>
                <a:pPr marL="342900" lvl="0" indent="-342900">
                  <a:spcBef>
                    <a:spcPts val="600"/>
                  </a:spcBef>
                  <a:buSzPct val="75000"/>
                  <a:buFont typeface="Wingdings" panose="05000000000000000000" pitchFamily="2" charset="2"/>
                  <a:buChar char="l"/>
                </a:pPr>
                <a:endParaRPr lang="zh-CN" altLang="en-US" sz="2000" dirty="0"/>
              </a:p>
            </p:txBody>
          </p:sp>
        </mc:Choice>
        <mc:Fallback xmlns="">
          <p:sp>
            <p:nvSpPr>
              <p:cNvPr id="16" name="文本框 15"/>
              <p:cNvSpPr txBox="1">
                <a:spLocks noRot="1" noChangeAspect="1" noMove="1" noResize="1" noEditPoints="1" noAdjustHandles="1" noChangeArrowheads="1" noChangeShapeType="1" noTextEdit="1"/>
              </p:cNvSpPr>
              <p:nvPr/>
            </p:nvSpPr>
            <p:spPr>
              <a:xfrm>
                <a:off x="324322" y="988368"/>
                <a:ext cx="8352928" cy="4047262"/>
              </a:xfrm>
              <a:prstGeom prst="rect">
                <a:avLst/>
              </a:prstGeom>
              <a:blipFill>
                <a:blip r:embed="rId3"/>
                <a:stretch>
                  <a:fillRect l="-438" t="-1205" r="-2336"/>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4574259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mc:AlternateContent xmlns:mc="http://schemas.openxmlformats.org/markup-compatibility/2006" xmlns:a14="http://schemas.microsoft.com/office/drawing/2010/main">
        <mc:Choice Requires="a14">
          <p:sp>
            <p:nvSpPr>
              <p:cNvPr id="16" name="文本框 15"/>
              <p:cNvSpPr txBox="1"/>
              <p:nvPr/>
            </p:nvSpPr>
            <p:spPr>
              <a:xfrm>
                <a:off x="324322" y="988368"/>
                <a:ext cx="8352928" cy="4278159"/>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zh-CN" sz="2400" dirty="0"/>
                  <a:t>将代价目标函数设置为</a:t>
                </a:r>
                <a:r>
                  <a:rPr lang="zh-CN" altLang="en-US" sz="2400" dirty="0"/>
                  <a:t>：</a:t>
                </a:r>
                <a:endParaRPr lang="en-US" altLang="zh-CN" sz="2400" dirty="0"/>
              </a:p>
              <a:p>
                <a:pPr lvl="0">
                  <a:spcBef>
                    <a:spcPts val="600"/>
                  </a:spcBef>
                  <a:buSzPct val="75000"/>
                </a:pPr>
                <a14:m>
                  <m:oMath xmlns:m="http://schemas.openxmlformats.org/officeDocument/2006/math">
                    <m:r>
                      <a:rPr lang="en-US" altLang="zh-CN" sz="2400" b="0" i="0" smtClean="0">
                        <a:latin typeface="Cambria Math" panose="02040503050406030204" pitchFamily="18" charset="0"/>
                      </a:rPr>
                      <m:t>                          </m:t>
                    </m:r>
                    <m:r>
                      <m:rPr>
                        <m:sty m:val="p"/>
                      </m:rPr>
                      <a:rPr lang="en-US" altLang="zh-CN" sz="2400">
                        <a:latin typeface="Cambria Math" panose="02040503050406030204" pitchFamily="18" charset="0"/>
                      </a:rPr>
                      <m:t>C</m:t>
                    </m:r>
                    <m:r>
                      <a:rPr lang="en-US" altLang="zh-CN" sz="2400">
                        <a:latin typeface="Cambria Math" panose="02040503050406030204" pitchFamily="18" charset="0"/>
                      </a:rPr>
                      <m:t>=</m:t>
                    </m:r>
                    <m:nary>
                      <m:naryPr>
                        <m:chr m:val="∑"/>
                        <m:limLoc m:val="undOvr"/>
                        <m:ctrlPr>
                          <a:rPr lang="zh-CN" altLang="zh-CN" sz="2400" i="1">
                            <a:latin typeface="Cambria Math" panose="02040503050406030204" pitchFamily="18" charset="0"/>
                          </a:rPr>
                        </m:ctrlPr>
                      </m:naryPr>
                      <m:sub>
                        <m:r>
                          <a:rPr lang="en-US" altLang="zh-CN" sz="2400" i="1">
                            <a:latin typeface="Cambria Math" panose="02040503050406030204" pitchFamily="18" charset="0"/>
                          </a:rPr>
                          <m:t>𝑖</m:t>
                        </m:r>
                        <m:r>
                          <a:rPr lang="en-US" altLang="zh-CN" sz="2400" i="1">
                            <a:latin typeface="Cambria Math" panose="02040503050406030204" pitchFamily="18" charset="0"/>
                          </a:rPr>
                          <m:t>=1</m:t>
                        </m:r>
                      </m:sub>
                      <m:sup>
                        <m:r>
                          <a:rPr lang="en-US" altLang="zh-CN" sz="2400" i="1">
                            <a:latin typeface="Cambria Math" panose="02040503050406030204" pitchFamily="18" charset="0"/>
                          </a:rPr>
                          <m:t>𝑘</m:t>
                        </m:r>
                      </m:sup>
                      <m:e>
                        <m:sSup>
                          <m:sSupPr>
                            <m:ctrlPr>
                              <a:rPr lang="zh-CN" altLang="zh-CN" sz="2400" i="1">
                                <a:latin typeface="Cambria Math" panose="02040503050406030204" pitchFamily="18" charset="0"/>
                              </a:rPr>
                            </m:ctrlPr>
                          </m:sSupPr>
                          <m:e>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𝑒𝑟𝑟𝑜𝑟</m:t>
                                </m:r>
                              </m:e>
                              <m:sub>
                                <m:r>
                                  <a:rPr lang="en-US" altLang="zh-CN" sz="2400" i="1">
                                    <a:latin typeface="Cambria Math" panose="02040503050406030204" pitchFamily="18" charset="0"/>
                                  </a:rPr>
                                  <m:t>𝑖</m:t>
                                </m:r>
                              </m:sub>
                            </m:sSub>
                          </m:e>
                          <m:sup>
                            <m:r>
                              <a:rPr lang="en-US" altLang="zh-CN" sz="2400" i="1">
                                <a:latin typeface="Cambria Math" panose="02040503050406030204" pitchFamily="18" charset="0"/>
                              </a:rPr>
                              <m:t>2</m:t>
                            </m:r>
                          </m:sup>
                        </m:sSup>
                        <m:r>
                          <a:rPr lang="en-US" altLang="zh-CN" sz="2400" i="1">
                            <a:latin typeface="Cambria Math" panose="02040503050406030204" pitchFamily="18" charset="0"/>
                          </a:rPr>
                          <m:t>=</m:t>
                        </m:r>
                      </m:e>
                    </m:nary>
                    <m:nary>
                      <m:naryPr>
                        <m:chr m:val="∑"/>
                        <m:limLoc m:val="undOvr"/>
                        <m:ctrlPr>
                          <a:rPr lang="zh-CN" altLang="zh-CN" sz="2400" i="1">
                            <a:latin typeface="Cambria Math" panose="02040503050406030204" pitchFamily="18" charset="0"/>
                          </a:rPr>
                        </m:ctrlPr>
                      </m:naryPr>
                      <m:sub>
                        <m:r>
                          <a:rPr lang="en-US" altLang="zh-CN" sz="2400" i="1">
                            <a:latin typeface="Cambria Math" panose="02040503050406030204" pitchFamily="18" charset="0"/>
                          </a:rPr>
                          <m:t>𝑖</m:t>
                        </m:r>
                        <m:r>
                          <a:rPr lang="en-US" altLang="zh-CN" sz="2400" i="1">
                            <a:latin typeface="Cambria Math" panose="02040503050406030204" pitchFamily="18" charset="0"/>
                          </a:rPr>
                          <m:t>=1</m:t>
                        </m:r>
                      </m:sub>
                      <m:sup>
                        <m:r>
                          <a:rPr lang="en-US" altLang="zh-CN" sz="2400" i="1">
                            <a:latin typeface="Cambria Math" panose="02040503050406030204" pitchFamily="18" charset="0"/>
                          </a:rPr>
                          <m:t>𝑘</m:t>
                        </m:r>
                      </m:sup>
                      <m:e>
                        <m:sSup>
                          <m:sSupPr>
                            <m:ctrlPr>
                              <a:rPr lang="zh-CN" altLang="zh-CN" sz="2400" i="1">
                                <a:latin typeface="Cambria Math" panose="02040503050406030204" pitchFamily="18" charset="0"/>
                              </a:rPr>
                            </m:ctrlPr>
                          </m:sSupPr>
                          <m:e>
                            <m:r>
                              <a:rPr lang="en-US" altLang="zh-CN" sz="2400" i="1">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𝑦</m:t>
                                </m:r>
                              </m:e>
                              <m:sub>
                                <m:r>
                                  <a:rPr lang="en-US" altLang="zh-CN" sz="2400" i="1">
                                    <a:latin typeface="Cambria Math" panose="02040503050406030204" pitchFamily="18" charset="0"/>
                                  </a:rPr>
                                  <m:t>𝑖</m:t>
                                </m:r>
                              </m:sub>
                            </m:sSub>
                            <m:r>
                              <a:rPr lang="en-US" altLang="zh-CN" sz="2400" i="1">
                                <a:latin typeface="Cambria Math" panose="02040503050406030204" pitchFamily="18" charset="0"/>
                              </a:rPr>
                              <m:t>−</m:t>
                            </m:r>
                            <m:r>
                              <a:rPr lang="en-US" altLang="zh-CN" sz="2400">
                                <a:latin typeface="Cambria Math" panose="02040503050406030204" pitchFamily="18" charset="0"/>
                              </a:rPr>
                              <m:t>(</m:t>
                            </m:r>
                            <m:r>
                              <m:rPr>
                                <m:sty m:val="p"/>
                              </m:rPr>
                              <a:rPr lang="en-US" altLang="zh-CN" sz="2400">
                                <a:latin typeface="Cambria Math" panose="02040503050406030204" pitchFamily="18" charset="0"/>
                              </a:rPr>
                              <m:t>α</m:t>
                            </m:r>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𝑖</m:t>
                                </m:r>
                              </m:sub>
                            </m:sSub>
                            <m:r>
                              <a:rPr lang="en-US" altLang="zh-CN" sz="2400">
                                <a:latin typeface="Cambria Math" panose="02040503050406030204" pitchFamily="18" charset="0"/>
                              </a:rPr>
                              <m:t>+</m:t>
                            </m:r>
                            <m:r>
                              <m:rPr>
                                <m:sty m:val="p"/>
                              </m:rPr>
                              <a:rPr lang="en-US" altLang="zh-CN" sz="2400">
                                <a:latin typeface="Cambria Math" panose="02040503050406030204" pitchFamily="18" charset="0"/>
                              </a:rPr>
                              <m:t>β</m:t>
                            </m:r>
                            <m:r>
                              <a:rPr lang="en-US" altLang="zh-CN" sz="2400">
                                <a:latin typeface="Cambria Math" panose="02040503050406030204" pitchFamily="18" charset="0"/>
                              </a:rPr>
                              <m:t>)</m:t>
                            </m:r>
                            <m:r>
                              <a:rPr lang="en-US" altLang="zh-CN" sz="2400" i="1">
                                <a:latin typeface="Cambria Math" panose="02040503050406030204" pitchFamily="18" charset="0"/>
                              </a:rPr>
                              <m:t>)</m:t>
                            </m:r>
                          </m:e>
                          <m:sup>
                            <m:r>
                              <a:rPr lang="en-US" altLang="zh-CN" sz="2400" i="1">
                                <a:latin typeface="Cambria Math" panose="02040503050406030204" pitchFamily="18" charset="0"/>
                              </a:rPr>
                              <m:t>2</m:t>
                            </m:r>
                          </m:sup>
                        </m:sSup>
                      </m:e>
                    </m:nary>
                  </m:oMath>
                </a14:m>
                <a:r>
                  <a:rPr lang="zh-CN" altLang="zh-CN" sz="2400" dirty="0"/>
                  <a:t>，</a:t>
                </a:r>
                <a:endParaRPr lang="en-US" altLang="zh-CN" sz="2400" dirty="0"/>
              </a:p>
              <a:p>
                <a:pPr lvl="0">
                  <a:spcBef>
                    <a:spcPts val="600"/>
                  </a:spcBef>
                  <a:buSzPct val="75000"/>
                </a:pPr>
                <a:endParaRPr lang="en-US" altLang="zh-CN" sz="2400" dirty="0"/>
              </a:p>
              <a:p>
                <a:pPr marL="342900" lvl="0" indent="-342900">
                  <a:spcBef>
                    <a:spcPts val="600"/>
                  </a:spcBef>
                  <a:buSzPct val="75000"/>
                  <a:buFont typeface="Wingdings" panose="05000000000000000000" pitchFamily="2" charset="2"/>
                  <a:buChar char="l"/>
                </a:pPr>
                <a:r>
                  <a:rPr lang="zh-CN" altLang="zh-CN" sz="2400" dirty="0"/>
                  <a:t>上述问题转变为求得使</a:t>
                </a:r>
                <a:r>
                  <a:rPr lang="en-US" altLang="zh-CN" sz="2400" dirty="0"/>
                  <a:t>C</a:t>
                </a:r>
                <a:r>
                  <a:rPr lang="zh-CN" altLang="zh-CN" sz="2400" dirty="0"/>
                  <a:t>为极小值时的</a:t>
                </a:r>
                <a14:m>
                  <m:oMath xmlns:m="http://schemas.openxmlformats.org/officeDocument/2006/math">
                    <m:r>
                      <m:rPr>
                        <m:sty m:val="p"/>
                      </m:rPr>
                      <a:rPr lang="en-US" altLang="zh-CN" sz="2400">
                        <a:latin typeface="Cambria Math" panose="02040503050406030204" pitchFamily="18" charset="0"/>
                      </a:rPr>
                      <m:t>α</m:t>
                    </m:r>
                    <m:r>
                      <a:rPr lang="zh-CN" altLang="zh-CN" sz="2400">
                        <a:latin typeface="Cambria Math" panose="02040503050406030204" pitchFamily="18" charset="0"/>
                      </a:rPr>
                      <m:t>和</m:t>
                    </m:r>
                    <m:r>
                      <m:rPr>
                        <m:sty m:val="p"/>
                      </m:rPr>
                      <a:rPr lang="en-US" altLang="zh-CN" sz="2400">
                        <a:latin typeface="Cambria Math" panose="02040503050406030204" pitchFamily="18" charset="0"/>
                      </a:rPr>
                      <m:t>β</m:t>
                    </m:r>
                  </m:oMath>
                </a14:m>
                <a:r>
                  <a:rPr lang="zh-CN" altLang="zh-CN" sz="2400" dirty="0"/>
                  <a:t>值。函数</a:t>
                </a:r>
                <a:r>
                  <a:rPr lang="en-US" altLang="zh-CN" sz="2400" dirty="0"/>
                  <a:t>C</a:t>
                </a:r>
                <a:r>
                  <a:rPr lang="zh-CN" altLang="zh-CN" sz="2400" dirty="0"/>
                  <a:t>取得极小值时，其偏导数为</a:t>
                </a:r>
                <a:r>
                  <a:rPr lang="en-US" altLang="zh-CN" sz="2400" dirty="0"/>
                  <a:t>0</a:t>
                </a:r>
                <a:r>
                  <a:rPr lang="zh-CN" altLang="zh-CN" sz="2400" dirty="0"/>
                  <a:t>，也就是：</a:t>
                </a:r>
              </a:p>
              <a:p>
                <a:pPr latinLnBrk="1"/>
                <a14:m>
                  <m:oMathPara xmlns:m="http://schemas.openxmlformats.org/officeDocument/2006/math">
                    <m:oMathParaPr>
                      <m:jc m:val="centerGroup"/>
                    </m:oMathParaPr>
                    <m:oMath xmlns:m="http://schemas.openxmlformats.org/officeDocument/2006/math">
                      <m:d>
                        <m:dPr>
                          <m:begChr m:val="{"/>
                          <m:endChr m:val=""/>
                          <m:ctrlPr>
                            <a:rPr lang="zh-CN" altLang="zh-CN" i="1">
                              <a:latin typeface="Cambria Math" panose="02040503050406030204" pitchFamily="18" charset="0"/>
                            </a:rPr>
                          </m:ctrlPr>
                        </m:dPr>
                        <m:e>
                          <m:m>
                            <m:mPr>
                              <m:mcs>
                                <m:mc>
                                  <m:mcPr>
                                    <m:count m:val="1"/>
                                    <m:mcJc m:val="center"/>
                                  </m:mcPr>
                                </m:mc>
                              </m:mcs>
                              <m:ctrlPr>
                                <a:rPr lang="zh-CN" altLang="zh-CN" i="1">
                                  <a:latin typeface="Cambria Math" panose="02040503050406030204" pitchFamily="18" charset="0"/>
                                </a:rPr>
                              </m:ctrlPr>
                            </m:mPr>
                            <m:mr>
                              <m:e>
                                <m:f>
                                  <m:fPr>
                                    <m:ctrlPr>
                                      <a:rPr lang="zh-CN" altLang="zh-CN" i="1">
                                        <a:latin typeface="Cambria Math" panose="02040503050406030204" pitchFamily="18" charset="0"/>
                                      </a:rPr>
                                    </m:ctrlPr>
                                  </m:fPr>
                                  <m:num>
                                    <m:r>
                                      <a:rPr lang="en-US" altLang="zh-CN">
                                        <a:latin typeface="Cambria Math" panose="02040503050406030204" pitchFamily="18" charset="0"/>
                                      </a:rPr>
                                      <m:t>𝜕</m:t>
                                    </m:r>
                                    <m:r>
                                      <m:rPr>
                                        <m:sty m:val="p"/>
                                      </m:rPr>
                                      <a:rPr lang="en-US" altLang="zh-CN">
                                        <a:latin typeface="Cambria Math" panose="02040503050406030204" pitchFamily="18" charset="0"/>
                                      </a:rPr>
                                      <m:t>C</m:t>
                                    </m:r>
                                  </m:num>
                                  <m:den>
                                    <m:r>
                                      <a:rPr lang="en-US" altLang="zh-CN">
                                        <a:latin typeface="Cambria Math" panose="02040503050406030204" pitchFamily="18" charset="0"/>
                                      </a:rPr>
                                      <m:t>𝜕</m:t>
                                    </m:r>
                                    <m:r>
                                      <m:rPr>
                                        <m:sty m:val="p"/>
                                      </m:rPr>
                                      <a:rPr lang="en-US" altLang="zh-CN">
                                        <a:latin typeface="Cambria Math" panose="02040503050406030204" pitchFamily="18" charset="0"/>
                                      </a:rPr>
                                      <m:t>α</m:t>
                                    </m:r>
                                  </m:den>
                                </m:f>
                                <m:r>
                                  <a:rPr lang="en-US" altLang="zh-CN" i="1">
                                    <a:latin typeface="Cambria Math" panose="02040503050406030204" pitchFamily="18" charset="0"/>
                                  </a:rPr>
                                  <m:t>=−2</m:t>
                                </m:r>
                                <m:nary>
                                  <m:naryPr>
                                    <m:chr m:val="∑"/>
                                    <m:limLoc m:val="undOvr"/>
                                    <m:ctrlPr>
                                      <a:rPr lang="zh-CN" altLang="zh-CN" i="1">
                                        <a:latin typeface="Cambria Math" panose="02040503050406030204" pitchFamily="18" charset="0"/>
                                      </a:rPr>
                                    </m:ctrlPr>
                                  </m:naryPr>
                                  <m:sub>
                                    <m: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𝑘</m:t>
                                    </m:r>
                                  </m:sup>
                                  <m:e>
                                    <m:d>
                                      <m:dPr>
                                        <m:ctrlPr>
                                          <a:rPr lang="zh-CN" altLang="zh-CN" i="1">
                                            <a:latin typeface="Cambria Math" panose="02040503050406030204" pitchFamily="18" charset="0"/>
                                          </a:rPr>
                                        </m:ctrlPr>
                                      </m:dPr>
                                      <m:e>
                                        <m:sSub>
                                          <m:sSubPr>
                                            <m:ctrlPr>
                                              <a:rPr lang="zh-CN" altLang="zh-CN" i="1">
                                                <a:latin typeface="Cambria Math" panose="02040503050406030204" pitchFamily="18" charset="0"/>
                                              </a:rPr>
                                            </m:ctrlPr>
                                          </m:sSubPr>
                                          <m:e>
                                            <m:r>
                                              <a:rPr lang="en-US" altLang="zh-CN" i="1">
                                                <a:latin typeface="Cambria Math" panose="02040503050406030204" pitchFamily="18" charset="0"/>
                                              </a:rPr>
                                              <m:t>𝑦</m:t>
                                            </m:r>
                                          </m:e>
                                          <m:sub>
                                            <m:r>
                                              <a:rPr lang="en-US" altLang="zh-CN" i="1">
                                                <a:latin typeface="Cambria Math" panose="02040503050406030204" pitchFamily="18" charset="0"/>
                                              </a:rPr>
                                              <m:t>𝑖</m:t>
                                            </m:r>
                                          </m:sub>
                                        </m:sSub>
                                        <m:r>
                                          <a:rPr lang="en-US" altLang="zh-CN" i="1">
                                            <a:latin typeface="Cambria Math" panose="02040503050406030204" pitchFamily="18" charset="0"/>
                                          </a:rPr>
                                          <m:t>−</m:t>
                                        </m:r>
                                        <m:r>
                                          <m:rPr>
                                            <m:sty m:val="p"/>
                                          </m:rPr>
                                          <a:rPr lang="en-US" altLang="zh-CN">
                                            <a:latin typeface="Cambria Math" panose="02040503050406030204" pitchFamily="18" charset="0"/>
                                          </a:rPr>
                                          <m:t>α</m:t>
                                        </m:r>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r>
                                          <a:rPr lang="en-US" altLang="zh-CN" i="1">
                                            <a:latin typeface="Cambria Math" panose="02040503050406030204" pitchFamily="18" charset="0"/>
                                          </a:rPr>
                                          <m:t>−</m:t>
                                        </m:r>
                                        <m:r>
                                          <m:rPr>
                                            <m:sty m:val="p"/>
                                          </m:rPr>
                                          <a:rPr lang="en-US" altLang="zh-CN">
                                            <a:latin typeface="Cambria Math" panose="02040503050406030204" pitchFamily="18" charset="0"/>
                                          </a:rPr>
                                          <m:t>β</m:t>
                                        </m:r>
                                      </m:e>
                                    </m:d>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r>
                                      <a:rPr lang="en-US" altLang="zh-CN" i="1">
                                        <a:latin typeface="Cambria Math" panose="02040503050406030204" pitchFamily="18" charset="0"/>
                                      </a:rPr>
                                      <m:t>=0</m:t>
                                    </m:r>
                                  </m:e>
                                </m:nary>
                              </m:e>
                            </m:mr>
                            <m:mr>
                              <m:e>
                                <m:f>
                                  <m:fPr>
                                    <m:ctrlPr>
                                      <a:rPr lang="zh-CN" altLang="zh-CN" i="1">
                                        <a:latin typeface="Cambria Math" panose="02040503050406030204" pitchFamily="18" charset="0"/>
                                      </a:rPr>
                                    </m:ctrlPr>
                                  </m:fPr>
                                  <m:num>
                                    <m:r>
                                      <a:rPr lang="en-US" altLang="zh-CN">
                                        <a:latin typeface="Cambria Math" panose="02040503050406030204" pitchFamily="18" charset="0"/>
                                      </a:rPr>
                                      <m:t>𝜕</m:t>
                                    </m:r>
                                    <m:r>
                                      <m:rPr>
                                        <m:sty m:val="p"/>
                                      </m:rPr>
                                      <a:rPr lang="en-US" altLang="zh-CN">
                                        <a:latin typeface="Cambria Math" panose="02040503050406030204" pitchFamily="18" charset="0"/>
                                      </a:rPr>
                                      <m:t>C</m:t>
                                    </m:r>
                                  </m:num>
                                  <m:den>
                                    <m:r>
                                      <a:rPr lang="en-US" altLang="zh-CN">
                                        <a:latin typeface="Cambria Math" panose="02040503050406030204" pitchFamily="18" charset="0"/>
                                      </a:rPr>
                                      <m:t>𝜕</m:t>
                                    </m:r>
                                    <m:r>
                                      <m:rPr>
                                        <m:sty m:val="p"/>
                                      </m:rPr>
                                      <a:rPr lang="en-US" altLang="zh-CN">
                                        <a:latin typeface="Cambria Math" panose="02040503050406030204" pitchFamily="18" charset="0"/>
                                      </a:rPr>
                                      <m:t>α</m:t>
                                    </m:r>
                                  </m:den>
                                </m:f>
                                <m:r>
                                  <a:rPr lang="en-US" altLang="zh-CN" i="1">
                                    <a:latin typeface="Cambria Math" panose="02040503050406030204" pitchFamily="18" charset="0"/>
                                  </a:rPr>
                                  <m:t>=−2</m:t>
                                </m:r>
                                <m:nary>
                                  <m:naryPr>
                                    <m:chr m:val="∑"/>
                                    <m:limLoc m:val="undOvr"/>
                                    <m:ctrlPr>
                                      <a:rPr lang="zh-CN" altLang="zh-CN" i="1">
                                        <a:latin typeface="Cambria Math" panose="02040503050406030204" pitchFamily="18" charset="0"/>
                                      </a:rPr>
                                    </m:ctrlPr>
                                  </m:naryPr>
                                  <m:sub>
                                    <m: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𝑘</m:t>
                                    </m:r>
                                  </m:sup>
                                  <m:e>
                                    <m:d>
                                      <m:dPr>
                                        <m:ctrlPr>
                                          <a:rPr lang="zh-CN" altLang="zh-CN" i="1">
                                            <a:latin typeface="Cambria Math" panose="02040503050406030204" pitchFamily="18" charset="0"/>
                                          </a:rPr>
                                        </m:ctrlPr>
                                      </m:dPr>
                                      <m:e>
                                        <m:sSub>
                                          <m:sSubPr>
                                            <m:ctrlPr>
                                              <a:rPr lang="zh-CN" altLang="zh-CN" i="1">
                                                <a:latin typeface="Cambria Math" panose="02040503050406030204" pitchFamily="18" charset="0"/>
                                              </a:rPr>
                                            </m:ctrlPr>
                                          </m:sSubPr>
                                          <m:e>
                                            <m:r>
                                              <a:rPr lang="en-US" altLang="zh-CN" i="1">
                                                <a:latin typeface="Cambria Math" panose="02040503050406030204" pitchFamily="18" charset="0"/>
                                              </a:rPr>
                                              <m:t>𝑦</m:t>
                                            </m:r>
                                          </m:e>
                                          <m:sub>
                                            <m:r>
                                              <a:rPr lang="en-US" altLang="zh-CN" i="1">
                                                <a:latin typeface="Cambria Math" panose="02040503050406030204" pitchFamily="18" charset="0"/>
                                              </a:rPr>
                                              <m:t>𝑖</m:t>
                                            </m:r>
                                          </m:sub>
                                        </m:sSub>
                                        <m:r>
                                          <a:rPr lang="en-US" altLang="zh-CN" i="1">
                                            <a:latin typeface="Cambria Math" panose="02040503050406030204" pitchFamily="18" charset="0"/>
                                          </a:rPr>
                                          <m:t>−</m:t>
                                        </m:r>
                                        <m:r>
                                          <m:rPr>
                                            <m:sty m:val="p"/>
                                          </m:rPr>
                                          <a:rPr lang="en-US" altLang="zh-CN">
                                            <a:latin typeface="Cambria Math" panose="02040503050406030204" pitchFamily="18" charset="0"/>
                                          </a:rPr>
                                          <m:t>α</m:t>
                                        </m:r>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r>
                                          <a:rPr lang="en-US" altLang="zh-CN" i="1">
                                            <a:latin typeface="Cambria Math" panose="02040503050406030204" pitchFamily="18" charset="0"/>
                                          </a:rPr>
                                          <m:t>−</m:t>
                                        </m:r>
                                        <m:r>
                                          <m:rPr>
                                            <m:sty m:val="p"/>
                                          </m:rPr>
                                          <a:rPr lang="en-US" altLang="zh-CN">
                                            <a:latin typeface="Cambria Math" panose="02040503050406030204" pitchFamily="18" charset="0"/>
                                          </a:rPr>
                                          <m:t>β</m:t>
                                        </m:r>
                                      </m:e>
                                    </m:d>
                                    <m:r>
                                      <a:rPr lang="en-US" altLang="zh-CN" i="1">
                                        <a:latin typeface="Cambria Math" panose="02040503050406030204" pitchFamily="18" charset="0"/>
                                      </a:rPr>
                                      <m:t>=0</m:t>
                                    </m:r>
                                  </m:e>
                                </m:nary>
                              </m:e>
                            </m:mr>
                          </m:m>
                        </m:e>
                      </m:d>
                    </m:oMath>
                  </m:oMathPara>
                </a14:m>
                <a:endParaRPr lang="zh-CN" altLang="zh-CN" dirty="0"/>
              </a:p>
              <a:p>
                <a:pPr marL="342900" lvl="0" indent="-342900">
                  <a:spcBef>
                    <a:spcPts val="600"/>
                  </a:spcBef>
                  <a:buSzPct val="75000"/>
                  <a:buFont typeface="Wingdings" panose="05000000000000000000" pitchFamily="2" charset="2"/>
                  <a:buChar char="l"/>
                </a:pPr>
                <a:endParaRPr lang="zh-CN" altLang="en-US" sz="2000" dirty="0"/>
              </a:p>
            </p:txBody>
          </p:sp>
        </mc:Choice>
        <mc:Fallback xmlns="">
          <p:sp>
            <p:nvSpPr>
              <p:cNvPr id="16" name="文本框 15"/>
              <p:cNvSpPr txBox="1">
                <a:spLocks noRot="1" noChangeAspect="1" noMove="1" noResize="1" noEditPoints="1" noAdjustHandles="1" noChangeArrowheads="1" noChangeShapeType="1" noTextEdit="1"/>
              </p:cNvSpPr>
              <p:nvPr/>
            </p:nvSpPr>
            <p:spPr>
              <a:xfrm>
                <a:off x="324322" y="988368"/>
                <a:ext cx="8352928" cy="4278159"/>
              </a:xfrm>
              <a:prstGeom prst="rect">
                <a:avLst/>
              </a:prstGeom>
              <a:blipFill>
                <a:blip r:embed="rId3"/>
                <a:stretch>
                  <a:fillRect l="-438" t="-1709"/>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41803477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mc:AlternateContent xmlns:mc="http://schemas.openxmlformats.org/markup-compatibility/2006" xmlns:a14="http://schemas.microsoft.com/office/drawing/2010/main">
        <mc:Choice Requires="a14">
          <p:sp>
            <p:nvSpPr>
              <p:cNvPr id="16" name="文本框 15"/>
              <p:cNvSpPr txBox="1"/>
              <p:nvPr/>
            </p:nvSpPr>
            <p:spPr>
              <a:xfrm>
                <a:off x="324322" y="988368"/>
                <a:ext cx="8352928" cy="3318601"/>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zh-CN" sz="2400" dirty="0"/>
                  <a:t>解得：</a:t>
                </a:r>
              </a:p>
              <a:p>
                <a:pPr latinLnBrk="1"/>
                <a14:m>
                  <m:oMathPara xmlns:m="http://schemas.openxmlformats.org/officeDocument/2006/math">
                    <m:oMathParaPr>
                      <m:jc m:val="centerGroup"/>
                    </m:oMathParaPr>
                    <m:oMath xmlns:m="http://schemas.openxmlformats.org/officeDocument/2006/math">
                      <m:d>
                        <m:dPr>
                          <m:begChr m:val="{"/>
                          <m:endChr m:val=""/>
                          <m:ctrlPr>
                            <a:rPr lang="zh-CN" altLang="zh-CN" i="1">
                              <a:latin typeface="Cambria Math" panose="02040503050406030204" pitchFamily="18" charset="0"/>
                            </a:rPr>
                          </m:ctrlPr>
                        </m:dPr>
                        <m:e>
                          <m:m>
                            <m:mPr>
                              <m:mcs>
                                <m:mc>
                                  <m:mcPr>
                                    <m:count m:val="1"/>
                                    <m:mcJc m:val="center"/>
                                  </m:mcPr>
                                </m:mc>
                              </m:mcs>
                              <m:ctrlPr>
                                <a:rPr lang="zh-CN" altLang="zh-CN" i="1">
                                  <a:latin typeface="Cambria Math" panose="02040503050406030204" pitchFamily="18" charset="0"/>
                                </a:rPr>
                              </m:ctrlPr>
                            </m:mPr>
                            <m:mr>
                              <m:e>
                                <m:r>
                                  <m:rPr>
                                    <m:sty m:val="p"/>
                                  </m:rPr>
                                  <a:rPr lang="en-US" altLang="zh-CN">
                                    <a:latin typeface="Cambria Math" panose="02040503050406030204" pitchFamily="18" charset="0"/>
                                  </a:rPr>
                                  <m:t>α</m:t>
                                </m:r>
                                <m:r>
                                  <a:rPr lang="en-US" altLang="zh-CN" i="1">
                                    <a:latin typeface="Cambria Math" panose="02040503050406030204" pitchFamily="18" charset="0"/>
                                  </a:rPr>
                                  <m:t>=</m:t>
                                </m:r>
                                <m:f>
                                  <m:fPr>
                                    <m:ctrlPr>
                                      <a:rPr lang="zh-CN" altLang="zh-CN" i="1">
                                        <a:latin typeface="Cambria Math" panose="02040503050406030204" pitchFamily="18" charset="0"/>
                                      </a:rPr>
                                    </m:ctrlPr>
                                  </m:fPr>
                                  <m:num>
                                    <m:nary>
                                      <m:naryPr>
                                        <m:chr m:val="∑"/>
                                        <m:limLoc m:val="undOvr"/>
                                        <m:ctrlPr>
                                          <a:rPr lang="zh-CN" altLang="zh-CN" i="1">
                                            <a:latin typeface="Cambria Math" panose="02040503050406030204" pitchFamily="18" charset="0"/>
                                          </a:rPr>
                                        </m:ctrlPr>
                                      </m:naryPr>
                                      <m:sub>
                                        <m: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𝑘</m:t>
                                        </m:r>
                                      </m:sup>
                                      <m:e>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r>
                                          <a:rPr lang="en-US" altLang="zh-CN" i="1">
                                            <a:latin typeface="Cambria Math" panose="02040503050406030204" pitchFamily="18" charset="0"/>
                                          </a:rPr>
                                          <m:t>−</m:t>
                                        </m:r>
                                        <m:acc>
                                          <m:accPr>
                                            <m:chr m:val="̅"/>
                                            <m:ctrlPr>
                                              <a:rPr lang="zh-CN" altLang="zh-CN" i="1">
                                                <a:latin typeface="Cambria Math" panose="02040503050406030204" pitchFamily="18" charset="0"/>
                                              </a:rPr>
                                            </m:ctrlPr>
                                          </m:accPr>
                                          <m:e>
                                            <m:r>
                                              <a:rPr lang="en-US" altLang="zh-CN" i="1">
                                                <a:latin typeface="Cambria Math" panose="02040503050406030204" pitchFamily="18" charset="0"/>
                                              </a:rPr>
                                              <m:t>𝑥</m:t>
                                            </m:r>
                                          </m:e>
                                        </m:acc>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𝑦</m:t>
                                            </m:r>
                                          </m:e>
                                          <m:sub>
                                            <m:r>
                                              <a:rPr lang="en-US" altLang="zh-CN" i="1">
                                                <a:latin typeface="Cambria Math" panose="02040503050406030204" pitchFamily="18" charset="0"/>
                                              </a:rPr>
                                              <m:t>𝑖</m:t>
                                            </m:r>
                                          </m:sub>
                                        </m:sSub>
                                        <m:r>
                                          <a:rPr lang="en-US" altLang="zh-CN" i="1">
                                            <a:latin typeface="Cambria Math" panose="02040503050406030204" pitchFamily="18" charset="0"/>
                                          </a:rPr>
                                          <m:t>−</m:t>
                                        </m:r>
                                        <m:acc>
                                          <m:accPr>
                                            <m:chr m:val="̅"/>
                                            <m:ctrlPr>
                                              <a:rPr lang="zh-CN" altLang="zh-CN" i="1">
                                                <a:latin typeface="Cambria Math" panose="02040503050406030204" pitchFamily="18" charset="0"/>
                                              </a:rPr>
                                            </m:ctrlPr>
                                          </m:accPr>
                                          <m:e>
                                            <m:r>
                                              <a:rPr lang="en-US" altLang="zh-CN" i="1">
                                                <a:latin typeface="Cambria Math" panose="02040503050406030204" pitchFamily="18" charset="0"/>
                                              </a:rPr>
                                              <m:t>𝑦</m:t>
                                            </m:r>
                                          </m:e>
                                        </m:acc>
                                        <m:r>
                                          <a:rPr lang="en-US" altLang="zh-CN" i="1">
                                            <a:latin typeface="Cambria Math" panose="02040503050406030204" pitchFamily="18" charset="0"/>
                                          </a:rPr>
                                          <m:t>)</m:t>
                                        </m:r>
                                      </m:e>
                                    </m:nary>
                                  </m:num>
                                  <m:den>
                                    <m:nary>
                                      <m:naryPr>
                                        <m:chr m:val="∑"/>
                                        <m:limLoc m:val="undOvr"/>
                                        <m:ctrlPr>
                                          <a:rPr lang="zh-CN" altLang="zh-CN" i="1">
                                            <a:latin typeface="Cambria Math" panose="02040503050406030204" pitchFamily="18" charset="0"/>
                                          </a:rPr>
                                        </m:ctrlPr>
                                      </m:naryPr>
                                      <m:sub>
                                        <m: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𝑘</m:t>
                                        </m:r>
                                      </m:sup>
                                      <m:e>
                                        <m:sSup>
                                          <m:sSupPr>
                                            <m:ctrlPr>
                                              <a:rPr lang="zh-CN" altLang="zh-CN" i="1">
                                                <a:latin typeface="Cambria Math" panose="02040503050406030204" pitchFamily="18" charset="0"/>
                                              </a:rPr>
                                            </m:ctrlPr>
                                          </m:sSupPr>
                                          <m:e>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𝑖</m:t>
                                                </m:r>
                                              </m:sub>
                                            </m:sSub>
                                            <m:r>
                                              <a:rPr lang="en-US" altLang="zh-CN" i="1">
                                                <a:latin typeface="Cambria Math" panose="02040503050406030204" pitchFamily="18" charset="0"/>
                                              </a:rPr>
                                              <m:t>−</m:t>
                                            </m:r>
                                            <m:acc>
                                              <m:accPr>
                                                <m:chr m:val="̅"/>
                                                <m:ctrlPr>
                                                  <a:rPr lang="zh-CN" altLang="zh-CN" i="1">
                                                    <a:latin typeface="Cambria Math" panose="02040503050406030204" pitchFamily="18" charset="0"/>
                                                  </a:rPr>
                                                </m:ctrlPr>
                                              </m:accPr>
                                              <m:e>
                                                <m:r>
                                                  <a:rPr lang="en-US" altLang="zh-CN" i="1">
                                                    <a:latin typeface="Cambria Math" panose="02040503050406030204" pitchFamily="18" charset="0"/>
                                                  </a:rPr>
                                                  <m:t>𝑥</m:t>
                                                </m:r>
                                              </m:e>
                                            </m:acc>
                                            <m:r>
                                              <a:rPr lang="en-US" altLang="zh-CN" i="1">
                                                <a:latin typeface="Cambria Math" panose="02040503050406030204" pitchFamily="18" charset="0"/>
                                              </a:rPr>
                                              <m:t>)</m:t>
                                            </m:r>
                                          </m:e>
                                          <m:sup>
                                            <m:r>
                                              <a:rPr lang="en-US" altLang="zh-CN" i="1">
                                                <a:latin typeface="Cambria Math" panose="02040503050406030204" pitchFamily="18" charset="0"/>
                                              </a:rPr>
                                              <m:t>2</m:t>
                                            </m:r>
                                          </m:sup>
                                        </m:sSup>
                                      </m:e>
                                    </m:nary>
                                  </m:den>
                                </m:f>
                              </m:e>
                            </m:mr>
                            <m:mr>
                              <m:e>
                                <m:r>
                                  <m:rPr>
                                    <m:sty m:val="p"/>
                                  </m:rPr>
                                  <a:rPr lang="en-US" altLang="zh-CN">
                                    <a:latin typeface="Cambria Math" panose="02040503050406030204" pitchFamily="18" charset="0"/>
                                  </a:rPr>
                                  <m:t>β</m:t>
                                </m:r>
                                <m:r>
                                  <a:rPr lang="en-US" altLang="zh-CN" i="1">
                                    <a:latin typeface="Cambria Math" panose="02040503050406030204" pitchFamily="18" charset="0"/>
                                  </a:rPr>
                                  <m:t>=</m:t>
                                </m:r>
                                <m:acc>
                                  <m:accPr>
                                    <m:chr m:val="̅"/>
                                    <m:ctrlPr>
                                      <a:rPr lang="zh-CN" altLang="zh-CN" i="1">
                                        <a:latin typeface="Cambria Math" panose="02040503050406030204" pitchFamily="18" charset="0"/>
                                      </a:rPr>
                                    </m:ctrlPr>
                                  </m:accPr>
                                  <m:e>
                                    <m:r>
                                      <a:rPr lang="en-US" altLang="zh-CN" i="1">
                                        <a:latin typeface="Cambria Math" panose="02040503050406030204" pitchFamily="18" charset="0"/>
                                      </a:rPr>
                                      <m:t>𝑦</m:t>
                                    </m:r>
                                  </m:e>
                                </m:acc>
                                <m:r>
                                  <a:rPr lang="en-US" altLang="zh-CN" i="1">
                                    <a:latin typeface="Cambria Math" panose="02040503050406030204" pitchFamily="18" charset="0"/>
                                  </a:rPr>
                                  <m:t>−</m:t>
                                </m:r>
                                <m:r>
                                  <m:rPr>
                                    <m:sty m:val="p"/>
                                  </m:rPr>
                                  <a:rPr lang="en-US" altLang="zh-CN">
                                    <a:latin typeface="Cambria Math" panose="02040503050406030204" pitchFamily="18" charset="0"/>
                                  </a:rPr>
                                  <m:t>α</m:t>
                                </m:r>
                                <m:acc>
                                  <m:accPr>
                                    <m:chr m:val="̅"/>
                                    <m:ctrlPr>
                                      <a:rPr lang="zh-CN" altLang="zh-CN" i="1">
                                        <a:latin typeface="Cambria Math" panose="02040503050406030204" pitchFamily="18" charset="0"/>
                                      </a:rPr>
                                    </m:ctrlPr>
                                  </m:accPr>
                                  <m:e>
                                    <m:r>
                                      <a:rPr lang="en-US" altLang="zh-CN" i="1">
                                        <a:latin typeface="Cambria Math" panose="02040503050406030204" pitchFamily="18" charset="0"/>
                                      </a:rPr>
                                      <m:t>𝑥</m:t>
                                    </m:r>
                                  </m:e>
                                </m:acc>
                              </m:e>
                            </m:mr>
                          </m:m>
                        </m:e>
                      </m:d>
                      <m:r>
                        <a:rPr lang="en-US" altLang="zh-CN">
                          <a:latin typeface="Cambria Math" panose="02040503050406030204" pitchFamily="18" charset="0"/>
                        </a:rPr>
                        <m:t>,</m:t>
                      </m:r>
                      <m:r>
                        <a:rPr lang="zh-CN" altLang="zh-CN">
                          <a:latin typeface="Cambria Math" panose="02040503050406030204" pitchFamily="18" charset="0"/>
                        </a:rPr>
                        <m:t>其中</m:t>
                      </m:r>
                      <m:acc>
                        <m:accPr>
                          <m:chr m:val="̅"/>
                          <m:ctrlPr>
                            <a:rPr lang="zh-CN" altLang="zh-CN" i="1">
                              <a:latin typeface="Cambria Math" panose="02040503050406030204" pitchFamily="18" charset="0"/>
                            </a:rPr>
                          </m:ctrlPr>
                        </m:accPr>
                        <m:e>
                          <m:r>
                            <a:rPr lang="en-US" altLang="zh-CN" i="1">
                              <a:latin typeface="Cambria Math" panose="02040503050406030204" pitchFamily="18" charset="0"/>
                            </a:rPr>
                            <m:t>𝑥</m:t>
                          </m:r>
                        </m:e>
                      </m:acc>
                      <m:r>
                        <a:rPr lang="en-US" altLang="zh-CN" i="1">
                          <a:latin typeface="Cambria Math" panose="02040503050406030204" pitchFamily="18" charset="0"/>
                        </a:rPr>
                        <m:t>,</m:t>
                      </m:r>
                      <m:acc>
                        <m:accPr>
                          <m:chr m:val="̅"/>
                          <m:ctrlPr>
                            <a:rPr lang="zh-CN" altLang="zh-CN" i="1">
                              <a:latin typeface="Cambria Math" panose="02040503050406030204" pitchFamily="18" charset="0"/>
                            </a:rPr>
                          </m:ctrlPr>
                        </m:accPr>
                        <m:e>
                          <m:r>
                            <a:rPr lang="en-US" altLang="zh-CN" i="1">
                              <a:latin typeface="Cambria Math" panose="02040503050406030204" pitchFamily="18" charset="0"/>
                            </a:rPr>
                            <m:t>𝑦</m:t>
                          </m:r>
                        </m:e>
                      </m:acc>
                      <m:r>
                        <a:rPr lang="zh-CN" altLang="zh-CN">
                          <a:latin typeface="Cambria Math" panose="02040503050406030204" pitchFamily="18" charset="0"/>
                        </a:rPr>
                        <m:t>表示观测值</m:t>
                      </m:r>
                      <m:r>
                        <a:rPr lang="en-US" altLang="zh-CN" i="1">
                          <a:latin typeface="Cambria Math" panose="02040503050406030204" pitchFamily="18" charset="0"/>
                        </a:rPr>
                        <m:t>𝑥</m:t>
                      </m:r>
                      <m:r>
                        <a:rPr lang="en-US" altLang="zh-CN" i="1">
                          <a:latin typeface="Cambria Math" panose="02040503050406030204" pitchFamily="18" charset="0"/>
                        </a:rPr>
                        <m:t>,</m:t>
                      </m:r>
                      <m:r>
                        <a:rPr lang="en-US" altLang="zh-CN" i="1">
                          <a:latin typeface="Cambria Math" panose="02040503050406030204" pitchFamily="18" charset="0"/>
                        </a:rPr>
                        <m:t>𝑦</m:t>
                      </m:r>
                      <m:r>
                        <a:rPr lang="zh-CN" altLang="zh-CN">
                          <a:latin typeface="Cambria Math" panose="02040503050406030204" pitchFamily="18" charset="0"/>
                        </a:rPr>
                        <m:t>的均值</m:t>
                      </m:r>
                    </m:oMath>
                  </m:oMathPara>
                </a14:m>
                <a:endParaRPr lang="zh-CN" altLang="zh-CN" dirty="0"/>
              </a:p>
              <a:p>
                <a:pPr latinLnBrk="1"/>
                <a:endParaRPr lang="en-US" altLang="zh-CN" dirty="0"/>
              </a:p>
              <a:p>
                <a:pPr marL="285750" indent="-285750" latinLnBrk="1">
                  <a:buSzPct val="75000"/>
                  <a:buFont typeface="Wingdings" panose="05000000000000000000" pitchFamily="2" charset="2"/>
                  <a:buChar char="l"/>
                </a:pPr>
                <a:r>
                  <a:rPr lang="zh-CN" altLang="zh-CN" sz="2400" dirty="0"/>
                  <a:t>这样，就找到了回归方程：</a:t>
                </a:r>
                <a14:m>
                  <m:oMath xmlns:m="http://schemas.openxmlformats.org/officeDocument/2006/math">
                    <m:r>
                      <a:rPr lang="en-US" altLang="zh-CN" sz="2400" i="1">
                        <a:latin typeface="Cambria Math" panose="02040503050406030204" pitchFamily="18" charset="0"/>
                      </a:rPr>
                      <m:t>𝑦</m:t>
                    </m:r>
                    <m:r>
                      <a:rPr lang="en-US" altLang="zh-CN" sz="2400" i="1">
                        <a:latin typeface="Cambria Math" panose="02040503050406030204" pitchFamily="18" charset="0"/>
                      </a:rPr>
                      <m:t>=</m:t>
                    </m:r>
                    <m:r>
                      <a:rPr lang="en-US" altLang="zh-CN" sz="2400" i="1">
                        <a:latin typeface="Cambria Math" panose="02040503050406030204" pitchFamily="18" charset="0"/>
                      </a:rPr>
                      <m:t>𝛼</m:t>
                    </m:r>
                    <m:r>
                      <a:rPr lang="en-US" altLang="zh-CN" sz="2400" i="1">
                        <a:latin typeface="Cambria Math" panose="02040503050406030204" pitchFamily="18" charset="0"/>
                      </a:rPr>
                      <m:t>𝑥</m:t>
                    </m:r>
                    <m:r>
                      <a:rPr lang="en-US" altLang="zh-CN" sz="2400" i="1">
                        <a:latin typeface="Cambria Math" panose="02040503050406030204" pitchFamily="18" charset="0"/>
                      </a:rPr>
                      <m:t>+</m:t>
                    </m:r>
                    <m:r>
                      <a:rPr lang="en-US" altLang="zh-CN" sz="2400" i="1">
                        <a:latin typeface="Cambria Math" panose="02040503050406030204" pitchFamily="18" charset="0"/>
                      </a:rPr>
                      <m:t>𝛽</m:t>
                    </m:r>
                  </m:oMath>
                </a14:m>
                <a:r>
                  <a:rPr lang="zh-CN" altLang="zh-CN" sz="2400" dirty="0"/>
                  <a:t>。</a:t>
                </a:r>
                <a:endParaRPr lang="en-US" altLang="zh-CN" sz="2400" dirty="0"/>
              </a:p>
              <a:p>
                <a:pPr marL="285750" indent="-285750" latinLnBrk="1">
                  <a:buSzPct val="75000"/>
                  <a:buFont typeface="Wingdings" panose="05000000000000000000" pitchFamily="2" charset="2"/>
                  <a:buChar char="l"/>
                </a:pPr>
                <a:endParaRPr lang="en-US" altLang="zh-CN" sz="2400" dirty="0"/>
              </a:p>
              <a:p>
                <a:pPr marL="285750" indent="-285750" latinLnBrk="1">
                  <a:buSzPct val="75000"/>
                  <a:buFont typeface="Wingdings" panose="05000000000000000000" pitchFamily="2" charset="2"/>
                  <a:buChar char="l"/>
                </a:pPr>
                <a:r>
                  <a:rPr lang="zh-CN" altLang="zh-CN" sz="2400" dirty="0"/>
                  <a:t>对于多元线性方程来说，分析方法类似。</a:t>
                </a:r>
              </a:p>
              <a:p>
                <a:pPr marL="342900" lvl="0" indent="-342900">
                  <a:spcBef>
                    <a:spcPts val="600"/>
                  </a:spcBef>
                  <a:buSzPct val="75000"/>
                  <a:buFont typeface="Wingdings" panose="05000000000000000000" pitchFamily="2" charset="2"/>
                  <a:buChar char="l"/>
                </a:pPr>
                <a:endParaRPr lang="zh-CN" altLang="en-US" sz="2400" dirty="0"/>
              </a:p>
            </p:txBody>
          </p:sp>
        </mc:Choice>
        <mc:Fallback xmlns="">
          <p:sp>
            <p:nvSpPr>
              <p:cNvPr id="16" name="文本框 15"/>
              <p:cNvSpPr txBox="1">
                <a:spLocks noRot="1" noChangeAspect="1" noMove="1" noResize="1" noEditPoints="1" noAdjustHandles="1" noChangeArrowheads="1" noChangeShapeType="1" noTextEdit="1"/>
              </p:cNvSpPr>
              <p:nvPr/>
            </p:nvSpPr>
            <p:spPr>
              <a:xfrm>
                <a:off x="324322" y="988368"/>
                <a:ext cx="8352928" cy="3318601"/>
              </a:xfrm>
              <a:prstGeom prst="rect">
                <a:avLst/>
              </a:prstGeom>
              <a:blipFill>
                <a:blip r:embed="rId3"/>
                <a:stretch>
                  <a:fillRect l="-438" t="-220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73910001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24322" y="844352"/>
            <a:ext cx="8352928" cy="707886"/>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en-US" altLang="zh-CN" sz="2000" dirty="0"/>
              <a:t>【</a:t>
            </a:r>
            <a:r>
              <a:rPr lang="zh-CN" altLang="en-US" sz="2000" dirty="0"/>
              <a:t>例 </a:t>
            </a:r>
            <a:r>
              <a:rPr lang="en-US" altLang="zh-CN" sz="2000" dirty="0"/>
              <a:t>14-2】</a:t>
            </a:r>
            <a:r>
              <a:rPr lang="zh-CN" altLang="en-US" sz="2000" dirty="0"/>
              <a:t>继续使用上一节相关分析中的数据，进行一元和多元回归分析。</a:t>
            </a:r>
          </a:p>
        </p:txBody>
      </p:sp>
      <p:graphicFrame>
        <p:nvGraphicFramePr>
          <p:cNvPr id="2" name="对象 1"/>
          <p:cNvGraphicFramePr>
            <a:graphicFrameLocks noChangeAspect="1"/>
          </p:cNvGraphicFramePr>
          <p:nvPr>
            <p:extLst>
              <p:ext uri="{D42A27DB-BD31-4B8C-83A1-F6EECF244321}">
                <p14:modId xmlns:p14="http://schemas.microsoft.com/office/powerpoint/2010/main" val="3670460625"/>
              </p:ext>
            </p:extLst>
          </p:nvPr>
        </p:nvGraphicFramePr>
        <p:xfrm>
          <a:off x="828378" y="1552238"/>
          <a:ext cx="6894760" cy="3095338"/>
        </p:xfrm>
        <a:graphic>
          <a:graphicData uri="http://schemas.openxmlformats.org/presentationml/2006/ole">
            <mc:AlternateContent xmlns:mc="http://schemas.openxmlformats.org/markup-compatibility/2006">
              <mc:Choice xmlns:v="urn:schemas-microsoft-com:vml" Requires="v">
                <p:oleObj r:id="rId3" imgW="8317440" imgH="3733200" progId="">
                  <p:embed/>
                </p:oleObj>
              </mc:Choice>
              <mc:Fallback>
                <p:oleObj r:id="rId3" imgW="8317440" imgH="3733200" progId="">
                  <p:embed/>
                  <p:pic>
                    <p:nvPicPr>
                      <p:cNvPr id="0" name=""/>
                      <p:cNvPicPr/>
                      <p:nvPr/>
                    </p:nvPicPr>
                    <p:blipFill>
                      <a:blip r:embed="rId4"/>
                      <a:stretch>
                        <a:fillRect/>
                      </a:stretch>
                    </p:blipFill>
                    <p:spPr>
                      <a:xfrm>
                        <a:off x="828378" y="1552238"/>
                        <a:ext cx="6894760" cy="3095338"/>
                      </a:xfrm>
                      <a:prstGeom prst="rect">
                        <a:avLst/>
                      </a:prstGeom>
                    </p:spPr>
                  </p:pic>
                </p:oleObj>
              </mc:Fallback>
            </mc:AlternateContent>
          </a:graphicData>
        </a:graphic>
      </p:graphicFrame>
      <p:sp>
        <p:nvSpPr>
          <p:cNvPr id="5" name="矩形 4"/>
          <p:cNvSpPr/>
          <p:nvPr/>
        </p:nvSpPr>
        <p:spPr>
          <a:xfrm>
            <a:off x="6517010" y="1325480"/>
            <a:ext cx="1988852" cy="2462213"/>
          </a:xfrm>
          <a:prstGeom prst="rect">
            <a:avLst/>
          </a:prstGeom>
          <a:solidFill>
            <a:schemeClr val="accent2"/>
          </a:solidFill>
        </p:spPr>
        <p:txBody>
          <a:bodyPr wrap="square">
            <a:spAutoFit/>
          </a:bodyPr>
          <a:lstStyle/>
          <a:p>
            <a:r>
              <a:rPr lang="zh-CN" altLang="en-US" sz="1400" dirty="0"/>
              <a:t>各个属性和价格中位数</a:t>
            </a:r>
            <a:r>
              <a:rPr lang="en-US" altLang="zh-CN" sz="1400" dirty="0"/>
              <a:t>MEDV</a:t>
            </a:r>
            <a:r>
              <a:rPr lang="zh-CN" altLang="en-US" sz="1400" dirty="0"/>
              <a:t>的相关系数中</a:t>
            </a:r>
          </a:p>
          <a:p>
            <a:r>
              <a:rPr lang="zh-CN" altLang="en-US" sz="1400" dirty="0"/>
              <a:t>最大值是和</a:t>
            </a:r>
            <a:r>
              <a:rPr lang="en-US" altLang="zh-CN" sz="1400" dirty="0"/>
              <a:t>RM</a:t>
            </a:r>
            <a:r>
              <a:rPr lang="zh-CN" altLang="en-US" sz="1400" dirty="0"/>
              <a:t>的相关系数：</a:t>
            </a:r>
            <a:r>
              <a:rPr lang="en-US" altLang="zh-CN" sz="1400" dirty="0"/>
              <a:t>0.695360</a:t>
            </a:r>
            <a:r>
              <a:rPr lang="zh-CN" altLang="en-US" sz="1400" dirty="0"/>
              <a:t>，正的线性相关性最强，</a:t>
            </a:r>
          </a:p>
          <a:p>
            <a:r>
              <a:rPr lang="zh-CN" altLang="en-US" sz="1400" dirty="0"/>
              <a:t>最小值是和</a:t>
            </a:r>
            <a:r>
              <a:rPr lang="en-US" altLang="zh-CN" sz="1400" dirty="0"/>
              <a:t>LSTAT</a:t>
            </a:r>
            <a:r>
              <a:rPr lang="zh-CN" altLang="en-US" sz="1400" dirty="0"/>
              <a:t>的相关系数：</a:t>
            </a:r>
            <a:r>
              <a:rPr lang="en-US" altLang="zh-CN" sz="1400" dirty="0"/>
              <a:t>-0.737663</a:t>
            </a:r>
            <a:r>
              <a:rPr lang="zh-CN" altLang="en-US" sz="1400" dirty="0"/>
              <a:t>，负的线性相关性最强，</a:t>
            </a:r>
          </a:p>
          <a:p>
            <a:r>
              <a:rPr lang="zh-CN" altLang="en-US" sz="1400" dirty="0"/>
              <a:t>进一步通过图形观察</a:t>
            </a:r>
            <a:r>
              <a:rPr lang="en-US" altLang="zh-CN" sz="1400" dirty="0"/>
              <a:t>RM</a:t>
            </a:r>
            <a:r>
              <a:rPr lang="zh-CN" altLang="en-US" sz="1400" dirty="0"/>
              <a:t>与</a:t>
            </a:r>
            <a:r>
              <a:rPr lang="en-US" altLang="zh-CN" sz="1400" dirty="0"/>
              <a:t>LSTAT</a:t>
            </a:r>
            <a:r>
              <a:rPr lang="zh-CN" altLang="en-US" sz="1400" dirty="0"/>
              <a:t>属性分别与</a:t>
            </a:r>
            <a:r>
              <a:rPr lang="en-US" altLang="zh-CN" sz="1400" dirty="0"/>
              <a:t>MEDV</a:t>
            </a:r>
            <a:r>
              <a:rPr lang="zh-CN" altLang="en-US" sz="1400" dirty="0"/>
              <a:t>的相关性。</a:t>
            </a:r>
          </a:p>
        </p:txBody>
      </p:sp>
    </p:spTree>
    <p:extLst>
      <p:ext uri="{BB962C8B-B14F-4D97-AF65-F5344CB8AC3E}">
        <p14:creationId xmlns:p14="http://schemas.microsoft.com/office/powerpoint/2010/main" val="209937603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96330"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继续：</a:t>
            </a:r>
          </a:p>
        </p:txBody>
      </p:sp>
      <p:graphicFrame>
        <p:nvGraphicFramePr>
          <p:cNvPr id="2" name="对象 1"/>
          <p:cNvGraphicFramePr>
            <a:graphicFrameLocks noChangeAspect="1"/>
          </p:cNvGraphicFramePr>
          <p:nvPr>
            <p:extLst>
              <p:ext uri="{D42A27DB-BD31-4B8C-83A1-F6EECF244321}">
                <p14:modId xmlns:p14="http://schemas.microsoft.com/office/powerpoint/2010/main" val="1423022993"/>
              </p:ext>
            </p:extLst>
          </p:nvPr>
        </p:nvGraphicFramePr>
        <p:xfrm>
          <a:off x="324322" y="1420416"/>
          <a:ext cx="7220307" cy="3240360"/>
        </p:xfrm>
        <a:graphic>
          <a:graphicData uri="http://schemas.openxmlformats.org/presentationml/2006/ole">
            <mc:AlternateContent xmlns:mc="http://schemas.openxmlformats.org/markup-compatibility/2006">
              <mc:Choice xmlns:v="urn:schemas-microsoft-com:vml" Requires="v">
                <p:oleObj r:id="rId3" imgW="8291880" imgH="3720600" progId="">
                  <p:embed/>
                </p:oleObj>
              </mc:Choice>
              <mc:Fallback>
                <p:oleObj r:id="rId3" imgW="8291880" imgH="3720600" progId="">
                  <p:embed/>
                  <p:pic>
                    <p:nvPicPr>
                      <p:cNvPr id="0" name=""/>
                      <p:cNvPicPr/>
                      <p:nvPr/>
                    </p:nvPicPr>
                    <p:blipFill>
                      <a:blip r:embed="rId4"/>
                      <a:stretch>
                        <a:fillRect/>
                      </a:stretch>
                    </p:blipFill>
                    <p:spPr>
                      <a:xfrm>
                        <a:off x="324322" y="1420416"/>
                        <a:ext cx="7220307" cy="3240360"/>
                      </a:xfrm>
                      <a:prstGeom prst="rect">
                        <a:avLst/>
                      </a:prstGeom>
                    </p:spPr>
                  </p:pic>
                </p:oleObj>
              </mc:Fallback>
            </mc:AlternateContent>
          </a:graphicData>
        </a:graphic>
      </p:graphicFrame>
    </p:spTree>
    <p:extLst>
      <p:ext uri="{BB962C8B-B14F-4D97-AF65-F5344CB8AC3E}">
        <p14:creationId xmlns:p14="http://schemas.microsoft.com/office/powerpoint/2010/main" val="25251787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96330"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zh-CN" sz="2000" dirty="0"/>
              <a:t>波士顿房价一元线性回归分析图形</a:t>
            </a:r>
            <a:r>
              <a:rPr lang="zh-CN" altLang="en-US" sz="2000" dirty="0"/>
              <a:t>：</a:t>
            </a:r>
          </a:p>
        </p:txBody>
      </p:sp>
      <p:pic>
        <p:nvPicPr>
          <p:cNvPr id="4" name="图片 3"/>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664176" y="1368734"/>
            <a:ext cx="5688632" cy="3776354"/>
          </a:xfrm>
          <a:prstGeom prst="rect">
            <a:avLst/>
          </a:prstGeom>
        </p:spPr>
      </p:pic>
      <p:sp>
        <p:nvSpPr>
          <p:cNvPr id="2" name="矩形 1"/>
          <p:cNvSpPr/>
          <p:nvPr/>
        </p:nvSpPr>
        <p:spPr>
          <a:xfrm>
            <a:off x="6381871" y="4747891"/>
            <a:ext cx="889987" cy="369332"/>
          </a:xfrm>
          <a:prstGeom prst="rect">
            <a:avLst/>
          </a:prstGeom>
        </p:spPr>
        <p:txBody>
          <a:bodyPr wrap="none">
            <a:spAutoFit/>
          </a:bodyPr>
          <a:lstStyle/>
          <a:p>
            <a:r>
              <a:rPr lang="zh-CN" altLang="en-US" dirty="0"/>
              <a:t>图 </a:t>
            </a:r>
            <a:r>
              <a:rPr lang="en-US" altLang="zh-CN" dirty="0"/>
              <a:t>14-2</a:t>
            </a:r>
            <a:endParaRPr lang="zh-CN" altLang="en-US" dirty="0"/>
          </a:p>
        </p:txBody>
      </p:sp>
    </p:spTree>
    <p:extLst>
      <p:ext uri="{BB962C8B-B14F-4D97-AF65-F5344CB8AC3E}">
        <p14:creationId xmlns:p14="http://schemas.microsoft.com/office/powerpoint/2010/main" val="315756305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96330" y="844352"/>
            <a:ext cx="8352928" cy="2015936"/>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从最简单的一元线性回归方程开始分析，利用</a:t>
            </a:r>
            <a:r>
              <a:rPr lang="en-US" altLang="zh-CN" sz="2000" dirty="0"/>
              <a:t>Python</a:t>
            </a:r>
            <a:r>
              <a:rPr lang="zh-CN" altLang="en-US" sz="2000" dirty="0"/>
              <a:t>的</a:t>
            </a:r>
            <a:r>
              <a:rPr lang="en-US" altLang="zh-CN" sz="2000" dirty="0" err="1"/>
              <a:t>Seaborn</a:t>
            </a:r>
            <a:r>
              <a:rPr lang="zh-CN" altLang="en-US" sz="2000" dirty="0"/>
              <a:t>包的图形功能，分别绘制房价中位数与房间数、房价中位数与“低地位人口”比例两个</a:t>
            </a:r>
            <a:r>
              <a:rPr lang="en-US" altLang="zh-CN" sz="2000" dirty="0"/>
              <a:t>2</a:t>
            </a:r>
            <a:r>
              <a:rPr lang="zh-CN" altLang="en-US" sz="2000" dirty="0"/>
              <a:t>维数据图如图 </a:t>
            </a:r>
            <a:r>
              <a:rPr lang="en-US" altLang="zh-CN" sz="2000" dirty="0"/>
              <a:t>14-2</a:t>
            </a:r>
            <a:r>
              <a:rPr lang="zh-CN" altLang="en-US" sz="2000" dirty="0"/>
              <a:t>所示。数据点相对比较密集地聚集在两条直线周围，说明</a:t>
            </a:r>
            <a:r>
              <a:rPr lang="en-US" altLang="zh-CN" sz="2000" dirty="0"/>
              <a:t>RM</a:t>
            </a:r>
            <a:r>
              <a:rPr lang="zh-CN" altLang="en-US" sz="2000" dirty="0"/>
              <a:t>和</a:t>
            </a:r>
            <a:r>
              <a:rPr lang="en-US" altLang="zh-CN" sz="2000" dirty="0"/>
              <a:t>LSTAT</a:t>
            </a:r>
            <a:r>
              <a:rPr lang="zh-CN" altLang="en-US" sz="2000" dirty="0"/>
              <a:t>两个属性和房价中位数</a:t>
            </a:r>
            <a:r>
              <a:rPr lang="en-US" altLang="zh-CN" sz="2000" dirty="0"/>
              <a:t>MDEV</a:t>
            </a:r>
            <a:r>
              <a:rPr lang="zh-CN" altLang="en-US" sz="2000" dirty="0"/>
              <a:t>可以近似地用一元线性方程来描述相互关系。</a:t>
            </a:r>
            <a:endParaRPr lang="en-US" altLang="zh-CN" sz="2000" dirty="0"/>
          </a:p>
          <a:p>
            <a:pPr marL="342900" lvl="0" indent="-342900">
              <a:spcBef>
                <a:spcPts val="600"/>
              </a:spcBef>
              <a:buSzPct val="75000"/>
              <a:buFont typeface="Wingdings" panose="05000000000000000000" pitchFamily="2" charset="2"/>
              <a:buChar char="l"/>
            </a:pPr>
            <a:r>
              <a:rPr lang="zh-CN" altLang="zh-CN" dirty="0"/>
              <a:t>引入线性回归分析的包</a:t>
            </a:r>
            <a:r>
              <a:rPr lang="zh-CN" altLang="en-US" dirty="0"/>
              <a:t>做回归分析：</a:t>
            </a:r>
            <a:endParaRPr lang="zh-CN" altLang="en-US"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637787072"/>
              </p:ext>
            </p:extLst>
          </p:nvPr>
        </p:nvGraphicFramePr>
        <p:xfrm>
          <a:off x="4460182" y="2212504"/>
          <a:ext cx="4289076" cy="2664296"/>
        </p:xfrm>
        <a:graphic>
          <a:graphicData uri="http://schemas.openxmlformats.org/presentationml/2006/ole">
            <mc:AlternateContent xmlns:mc="http://schemas.openxmlformats.org/markup-compatibility/2006">
              <mc:Choice xmlns:v="urn:schemas-microsoft-com:vml" Requires="v">
                <p:oleObj r:id="rId3" imgW="5561640" imgH="3453840" progId="">
                  <p:embed/>
                </p:oleObj>
              </mc:Choice>
              <mc:Fallback>
                <p:oleObj r:id="rId3" imgW="5561640" imgH="3453840" progId="">
                  <p:embed/>
                  <p:pic>
                    <p:nvPicPr>
                      <p:cNvPr id="0" name=""/>
                      <p:cNvPicPr/>
                      <p:nvPr/>
                    </p:nvPicPr>
                    <p:blipFill>
                      <a:blip r:embed="rId4"/>
                      <a:stretch>
                        <a:fillRect/>
                      </a:stretch>
                    </p:blipFill>
                    <p:spPr>
                      <a:xfrm>
                        <a:off x="4460182" y="2212504"/>
                        <a:ext cx="4289076" cy="2664296"/>
                      </a:xfrm>
                      <a:prstGeom prst="rect">
                        <a:avLst/>
                      </a:prstGeom>
                    </p:spPr>
                  </p:pic>
                </p:oleObj>
              </mc:Fallback>
            </mc:AlternateContent>
          </a:graphicData>
        </a:graphic>
      </p:graphicFrame>
    </p:spTree>
    <p:extLst>
      <p:ext uri="{BB962C8B-B14F-4D97-AF65-F5344CB8AC3E}">
        <p14:creationId xmlns:p14="http://schemas.microsoft.com/office/powerpoint/2010/main" val="278869248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96330"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继续：</a:t>
            </a:r>
          </a:p>
        </p:txBody>
      </p:sp>
      <p:graphicFrame>
        <p:nvGraphicFramePr>
          <p:cNvPr id="2" name="对象 1"/>
          <p:cNvGraphicFramePr>
            <a:graphicFrameLocks noChangeAspect="1"/>
          </p:cNvGraphicFramePr>
          <p:nvPr>
            <p:extLst>
              <p:ext uri="{D42A27DB-BD31-4B8C-83A1-F6EECF244321}">
                <p14:modId xmlns:p14="http://schemas.microsoft.com/office/powerpoint/2010/main" val="4146133857"/>
              </p:ext>
            </p:extLst>
          </p:nvPr>
        </p:nvGraphicFramePr>
        <p:xfrm>
          <a:off x="410034" y="1420416"/>
          <a:ext cx="5430635" cy="3312368"/>
        </p:xfrm>
        <a:graphic>
          <a:graphicData uri="http://schemas.openxmlformats.org/presentationml/2006/ole">
            <mc:AlternateContent xmlns:mc="http://schemas.openxmlformats.org/markup-compatibility/2006">
              <mc:Choice xmlns:v="urn:schemas-microsoft-com:vml" Requires="v">
                <p:oleObj r:id="rId3" imgW="8368200" imgH="5104440" progId="">
                  <p:embed/>
                </p:oleObj>
              </mc:Choice>
              <mc:Fallback>
                <p:oleObj r:id="rId3" imgW="8368200" imgH="5104440" progId="">
                  <p:embed/>
                  <p:pic>
                    <p:nvPicPr>
                      <p:cNvPr id="0" name=""/>
                      <p:cNvPicPr/>
                      <p:nvPr/>
                    </p:nvPicPr>
                    <p:blipFill>
                      <a:blip r:embed="rId4"/>
                      <a:stretch>
                        <a:fillRect/>
                      </a:stretch>
                    </p:blipFill>
                    <p:spPr>
                      <a:xfrm>
                        <a:off x="410034" y="1420416"/>
                        <a:ext cx="5430635" cy="3312368"/>
                      </a:xfrm>
                      <a:prstGeom prst="rect">
                        <a:avLst/>
                      </a:prstGeom>
                    </p:spPr>
                  </p:pic>
                </p:oleObj>
              </mc:Fallback>
            </mc:AlternateContent>
          </a:graphicData>
        </a:graphic>
      </p:graphicFrame>
      <p:sp>
        <p:nvSpPr>
          <p:cNvPr id="5" name="矩形 4"/>
          <p:cNvSpPr/>
          <p:nvPr/>
        </p:nvSpPr>
        <p:spPr>
          <a:xfrm>
            <a:off x="6517010" y="1044407"/>
            <a:ext cx="1988852" cy="3754874"/>
          </a:xfrm>
          <a:prstGeom prst="rect">
            <a:avLst/>
          </a:prstGeom>
          <a:solidFill>
            <a:schemeClr val="accent2"/>
          </a:solidFill>
        </p:spPr>
        <p:txBody>
          <a:bodyPr wrap="square">
            <a:spAutoFit/>
          </a:bodyPr>
          <a:lstStyle/>
          <a:p>
            <a:r>
              <a:rPr lang="zh-CN" altLang="en-US" sz="1400" dirty="0"/>
              <a:t>通过</a:t>
            </a:r>
            <a:r>
              <a:rPr lang="en-US" altLang="zh-CN" sz="1400" dirty="0" err="1"/>
              <a:t>sklearn.linear_model</a:t>
            </a:r>
            <a:r>
              <a:rPr lang="zh-CN" altLang="en-US" sz="1400" dirty="0"/>
              <a:t>中的</a:t>
            </a:r>
            <a:r>
              <a:rPr lang="en-US" altLang="zh-CN" sz="1400" dirty="0" err="1"/>
              <a:t>LinearRegression</a:t>
            </a:r>
            <a:r>
              <a:rPr lang="zh-CN" altLang="en-US" sz="1400" dirty="0"/>
              <a:t>来确定前述两个变量与房间之间的线性回归方程。第</a:t>
            </a:r>
            <a:r>
              <a:rPr lang="en-US" altLang="zh-CN" sz="1400" dirty="0"/>
              <a:t>8</a:t>
            </a:r>
            <a:r>
              <a:rPr lang="zh-CN" altLang="en-US" sz="1400" dirty="0"/>
              <a:t>行和第</a:t>
            </a:r>
            <a:r>
              <a:rPr lang="en-US" altLang="zh-CN" sz="1400" dirty="0"/>
              <a:t>19</a:t>
            </a:r>
            <a:r>
              <a:rPr lang="zh-CN" altLang="en-US" sz="1400" dirty="0"/>
              <a:t>行分别调用</a:t>
            </a:r>
            <a:r>
              <a:rPr lang="en-US" altLang="zh-CN" sz="1400" dirty="0" err="1"/>
              <a:t>LinearRegression</a:t>
            </a:r>
            <a:r>
              <a:rPr lang="zh-CN" altLang="en-US" sz="1400" dirty="0"/>
              <a:t>函数，得到用于</a:t>
            </a:r>
            <a:r>
              <a:rPr lang="en-US" altLang="zh-CN" sz="1400" dirty="0"/>
              <a:t>RM</a:t>
            </a:r>
            <a:r>
              <a:rPr lang="zh-CN" altLang="en-US" sz="1400" dirty="0"/>
              <a:t>和</a:t>
            </a:r>
            <a:r>
              <a:rPr lang="en-US" altLang="zh-CN" sz="1400" dirty="0"/>
              <a:t>LSTAT</a:t>
            </a:r>
            <a:r>
              <a:rPr lang="zh-CN" altLang="en-US" sz="1400" dirty="0"/>
              <a:t>线性回归分析的</a:t>
            </a:r>
            <a:r>
              <a:rPr lang="en-US" altLang="zh-CN" sz="1400" dirty="0" err="1"/>
              <a:t>modelRM</a:t>
            </a:r>
            <a:r>
              <a:rPr lang="zh-CN" altLang="en-US" sz="1400" dirty="0"/>
              <a:t>和</a:t>
            </a:r>
            <a:r>
              <a:rPr lang="en-US" altLang="zh-CN" sz="1400" dirty="0" err="1"/>
              <a:t>modelLSTAT</a:t>
            </a:r>
            <a:r>
              <a:rPr lang="zh-CN" altLang="en-US" sz="1400" dirty="0"/>
              <a:t>。再针对这两个模型，分别调用</a:t>
            </a:r>
            <a:r>
              <a:rPr lang="en-US" altLang="zh-CN" sz="1400" dirty="0"/>
              <a:t>fit</a:t>
            </a:r>
            <a:r>
              <a:rPr lang="zh-CN" altLang="en-US" sz="1400" dirty="0"/>
              <a:t>函数对原始数据进行一元线性回归，最终得到两个一元线性回归方程：</a:t>
            </a:r>
            <a:r>
              <a:rPr lang="en-US" altLang="zh-CN" sz="1400" dirty="0"/>
              <a:t>MEDV=9.1021*RM-34.6706</a:t>
            </a:r>
            <a:r>
              <a:rPr lang="zh-CN" altLang="en-US" sz="1400" dirty="0"/>
              <a:t>和</a:t>
            </a:r>
            <a:r>
              <a:rPr lang="en-US" altLang="zh-CN" sz="1400" dirty="0"/>
              <a:t>MEDV=-0.9500*LSTAT+34.5538</a:t>
            </a:r>
            <a:r>
              <a:rPr lang="zh-CN" altLang="en-US" sz="1400" dirty="0"/>
              <a:t>。</a:t>
            </a:r>
          </a:p>
        </p:txBody>
      </p:sp>
    </p:spTree>
    <p:extLst>
      <p:ext uri="{BB962C8B-B14F-4D97-AF65-F5344CB8AC3E}">
        <p14:creationId xmlns:p14="http://schemas.microsoft.com/office/powerpoint/2010/main" val="26634323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96330"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结果：</a:t>
            </a:r>
          </a:p>
        </p:txBody>
      </p:sp>
      <p:graphicFrame>
        <p:nvGraphicFramePr>
          <p:cNvPr id="2" name="对象 1"/>
          <p:cNvGraphicFramePr>
            <a:graphicFrameLocks noChangeAspect="1"/>
          </p:cNvGraphicFramePr>
          <p:nvPr>
            <p:extLst>
              <p:ext uri="{D42A27DB-BD31-4B8C-83A1-F6EECF244321}">
                <p14:modId xmlns:p14="http://schemas.microsoft.com/office/powerpoint/2010/main" val="879572642"/>
              </p:ext>
            </p:extLst>
          </p:nvPr>
        </p:nvGraphicFramePr>
        <p:xfrm>
          <a:off x="684362" y="1348408"/>
          <a:ext cx="4672013" cy="3403600"/>
        </p:xfrm>
        <a:graphic>
          <a:graphicData uri="http://schemas.openxmlformats.org/presentationml/2006/ole">
            <mc:AlternateContent xmlns:mc="http://schemas.openxmlformats.org/markup-compatibility/2006">
              <mc:Choice xmlns:v="urn:schemas-microsoft-com:vml" Requires="v">
                <p:oleObj r:id="rId3" imgW="4672800" imgH="3403080" progId="">
                  <p:embed/>
                </p:oleObj>
              </mc:Choice>
              <mc:Fallback>
                <p:oleObj r:id="rId3" imgW="4672800" imgH="3403080" progId="">
                  <p:embed/>
                  <p:pic>
                    <p:nvPicPr>
                      <p:cNvPr id="0" name=""/>
                      <p:cNvPicPr/>
                      <p:nvPr/>
                    </p:nvPicPr>
                    <p:blipFill>
                      <a:blip r:embed="rId4"/>
                      <a:stretch>
                        <a:fillRect/>
                      </a:stretch>
                    </p:blipFill>
                    <p:spPr>
                      <a:xfrm>
                        <a:off x="684362" y="1348408"/>
                        <a:ext cx="4672013" cy="3403600"/>
                      </a:xfrm>
                      <a:prstGeom prst="rect">
                        <a:avLst/>
                      </a:prstGeom>
                    </p:spPr>
                  </p:pic>
                </p:oleObj>
              </mc:Fallback>
            </mc:AlternateContent>
          </a:graphicData>
        </a:graphic>
      </p:graphicFrame>
    </p:spTree>
    <p:extLst>
      <p:ext uri="{BB962C8B-B14F-4D97-AF65-F5344CB8AC3E}">
        <p14:creationId xmlns:p14="http://schemas.microsoft.com/office/powerpoint/2010/main" val="138413326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96330"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zh-CN" sz="2000" dirty="0"/>
              <a:t>进一步地，可以进行多元线性回归</a:t>
            </a:r>
            <a:r>
              <a:rPr lang="zh-CN" altLang="en-US" sz="2000" dirty="0"/>
              <a:t>。</a:t>
            </a:r>
          </a:p>
        </p:txBody>
      </p:sp>
      <p:graphicFrame>
        <p:nvGraphicFramePr>
          <p:cNvPr id="2" name="对象 1"/>
          <p:cNvGraphicFramePr>
            <a:graphicFrameLocks noChangeAspect="1"/>
          </p:cNvGraphicFramePr>
          <p:nvPr>
            <p:extLst>
              <p:ext uri="{D42A27DB-BD31-4B8C-83A1-F6EECF244321}">
                <p14:modId xmlns:p14="http://schemas.microsoft.com/office/powerpoint/2010/main" val="157390515"/>
              </p:ext>
            </p:extLst>
          </p:nvPr>
        </p:nvGraphicFramePr>
        <p:xfrm>
          <a:off x="396330" y="1348408"/>
          <a:ext cx="5693866" cy="3407395"/>
        </p:xfrm>
        <a:graphic>
          <a:graphicData uri="http://schemas.openxmlformats.org/presentationml/2006/ole">
            <mc:AlternateContent xmlns:mc="http://schemas.openxmlformats.org/markup-compatibility/2006">
              <mc:Choice xmlns:v="urn:schemas-microsoft-com:vml" Requires="v">
                <p:oleObj r:id="rId3" imgW="8507880" imgH="5091840" progId="">
                  <p:embed/>
                </p:oleObj>
              </mc:Choice>
              <mc:Fallback>
                <p:oleObj r:id="rId3" imgW="8507880" imgH="5091840" progId="">
                  <p:embed/>
                  <p:pic>
                    <p:nvPicPr>
                      <p:cNvPr id="0" name=""/>
                      <p:cNvPicPr/>
                      <p:nvPr/>
                    </p:nvPicPr>
                    <p:blipFill>
                      <a:blip r:embed="rId4"/>
                      <a:stretch>
                        <a:fillRect/>
                      </a:stretch>
                    </p:blipFill>
                    <p:spPr>
                      <a:xfrm>
                        <a:off x="396330" y="1348408"/>
                        <a:ext cx="5693866" cy="3407395"/>
                      </a:xfrm>
                      <a:prstGeom prst="rect">
                        <a:avLst/>
                      </a:prstGeom>
                    </p:spPr>
                  </p:pic>
                </p:oleObj>
              </mc:Fallback>
            </mc:AlternateContent>
          </a:graphicData>
        </a:graphic>
      </p:graphicFrame>
      <p:sp>
        <p:nvSpPr>
          <p:cNvPr id="5" name="矩形 4"/>
          <p:cNvSpPr/>
          <p:nvPr/>
        </p:nvSpPr>
        <p:spPr>
          <a:xfrm>
            <a:off x="6517010" y="1044407"/>
            <a:ext cx="1988852" cy="3539430"/>
          </a:xfrm>
          <a:prstGeom prst="rect">
            <a:avLst/>
          </a:prstGeom>
          <a:solidFill>
            <a:schemeClr val="accent2"/>
          </a:solidFill>
        </p:spPr>
        <p:txBody>
          <a:bodyPr wrap="square">
            <a:spAutoFit/>
          </a:bodyPr>
          <a:lstStyle/>
          <a:p>
            <a:r>
              <a:rPr lang="zh-CN" altLang="en-US" sz="1400" dirty="0"/>
              <a:t>多元线性回归的结果表明，房价中位数与</a:t>
            </a:r>
            <a:r>
              <a:rPr lang="en-US" altLang="zh-CN" sz="1400" dirty="0"/>
              <a:t>RM</a:t>
            </a:r>
            <a:r>
              <a:rPr lang="zh-CN" altLang="en-US" sz="1400" dirty="0"/>
              <a:t>、</a:t>
            </a:r>
            <a:r>
              <a:rPr lang="en-US" altLang="zh-CN" sz="1400" dirty="0"/>
              <a:t>LSTAT</a:t>
            </a:r>
            <a:r>
              <a:rPr lang="zh-CN" altLang="en-US" sz="1400" dirty="0"/>
              <a:t>的关系可以表示为方程：</a:t>
            </a:r>
            <a:r>
              <a:rPr lang="en-US" altLang="zh-CN" sz="1400" dirty="0"/>
              <a:t>MEDV=-0.6424*LSTAT+5.0948*RM-1.3583</a:t>
            </a:r>
            <a:r>
              <a:rPr lang="zh-CN" altLang="en-US" sz="1400" dirty="0"/>
              <a:t>。通过对统计数据进行回归分析，得出了房价中位数</a:t>
            </a:r>
            <a:r>
              <a:rPr lang="en-US" altLang="zh-CN" sz="1400" dirty="0"/>
              <a:t>MEDV</a:t>
            </a:r>
            <a:r>
              <a:rPr lang="zh-CN" altLang="en-US" sz="1400" dirty="0"/>
              <a:t>和两个重要影响因素：房价数量</a:t>
            </a:r>
            <a:r>
              <a:rPr lang="en-US" altLang="zh-CN" sz="1400" dirty="0"/>
              <a:t>RM</a:t>
            </a:r>
            <a:r>
              <a:rPr lang="zh-CN" altLang="en-US" sz="1400" dirty="0"/>
              <a:t>和“低地位人口”比例之间的数量关系。这个关系可以用来预测相邻区域的房价；也可以用来分析当“低地位人口”比例变动时，房价会如何变动。</a:t>
            </a:r>
          </a:p>
        </p:txBody>
      </p:sp>
    </p:spTree>
    <p:extLst>
      <p:ext uri="{BB962C8B-B14F-4D97-AF65-F5344CB8AC3E}">
        <p14:creationId xmlns:p14="http://schemas.microsoft.com/office/powerpoint/2010/main" val="4121867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2" hidden="1"/>
          <p:cNvGrpSpPr/>
          <p:nvPr/>
        </p:nvGrpSpPr>
        <p:grpSpPr>
          <a:xfrm>
            <a:off x="1394613" y="1458583"/>
            <a:ext cx="7097153" cy="985779"/>
            <a:chOff x="1859164" y="1943975"/>
            <a:chExt cx="9461225" cy="1314144"/>
          </a:xfrm>
        </p:grpSpPr>
        <p:cxnSp>
          <p:nvCxnSpPr>
            <p:cNvPr id="46" name="Straight Connector 10"/>
            <p:cNvCxnSpPr/>
            <p:nvPr/>
          </p:nvCxnSpPr>
          <p:spPr>
            <a:xfrm flipH="1">
              <a:off x="1859164" y="2384884"/>
              <a:ext cx="984142" cy="873235"/>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13"/>
            <p:cNvCxnSpPr/>
            <p:nvPr/>
          </p:nvCxnSpPr>
          <p:spPr>
            <a:xfrm>
              <a:off x="1897934" y="1943975"/>
              <a:ext cx="1044715" cy="1051258"/>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Connector 18"/>
            <p:cNvCxnSpPr/>
            <p:nvPr/>
          </p:nvCxnSpPr>
          <p:spPr>
            <a:xfrm flipH="1">
              <a:off x="2940929" y="1943975"/>
              <a:ext cx="1046634" cy="1052977"/>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Straight Connector 23"/>
            <p:cNvCxnSpPr/>
            <p:nvPr/>
          </p:nvCxnSpPr>
          <p:spPr>
            <a:xfrm>
              <a:off x="3992369" y="1943975"/>
              <a:ext cx="1044715" cy="1051258"/>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Connector 24"/>
            <p:cNvCxnSpPr/>
            <p:nvPr/>
          </p:nvCxnSpPr>
          <p:spPr>
            <a:xfrm flipH="1">
              <a:off x="5035364" y="1943975"/>
              <a:ext cx="1046634" cy="1052977"/>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Connector 25"/>
            <p:cNvCxnSpPr/>
            <p:nvPr/>
          </p:nvCxnSpPr>
          <p:spPr>
            <a:xfrm>
              <a:off x="6086804" y="1943975"/>
              <a:ext cx="1044715" cy="1051258"/>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26"/>
            <p:cNvCxnSpPr/>
            <p:nvPr/>
          </p:nvCxnSpPr>
          <p:spPr>
            <a:xfrm flipH="1">
              <a:off x="7129799" y="1943975"/>
              <a:ext cx="1046634" cy="1052977"/>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Straight Connector 27"/>
            <p:cNvCxnSpPr/>
            <p:nvPr/>
          </p:nvCxnSpPr>
          <p:spPr>
            <a:xfrm>
              <a:off x="8181239" y="1943975"/>
              <a:ext cx="1044715" cy="1051258"/>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Connector 28"/>
            <p:cNvCxnSpPr/>
            <p:nvPr/>
          </p:nvCxnSpPr>
          <p:spPr>
            <a:xfrm flipH="1">
              <a:off x="9224234" y="1943975"/>
              <a:ext cx="1046634" cy="1052977"/>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29"/>
            <p:cNvCxnSpPr/>
            <p:nvPr/>
          </p:nvCxnSpPr>
          <p:spPr>
            <a:xfrm>
              <a:off x="10275674" y="1943975"/>
              <a:ext cx="1044715" cy="1051258"/>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88" name="文本框 87"/>
          <p:cNvSpPr txBox="1"/>
          <p:nvPr/>
        </p:nvSpPr>
        <p:spPr>
          <a:xfrm>
            <a:off x="228977" y="299636"/>
            <a:ext cx="2887329" cy="584775"/>
          </a:xfrm>
          <a:prstGeom prst="rect">
            <a:avLst/>
          </a:prstGeom>
          <a:noFill/>
        </p:spPr>
        <p:txBody>
          <a:bodyPr wrap="none" rtlCol="0">
            <a:spAutoFit/>
          </a:bodyPr>
          <a:lstStyle/>
          <a:p>
            <a:r>
              <a:rPr lang="zh-CN" altLang="en-US" sz="3200" b="1" spc="300" dirty="0">
                <a:solidFill>
                  <a:schemeClr val="accent1"/>
                </a:solidFill>
                <a:latin typeface="黑体" panose="02010609060101010101" charset="-122"/>
                <a:ea typeface="黑体" panose="02010609060101010101" charset="-122"/>
              </a:rPr>
              <a:t>本章学习目标</a:t>
            </a:r>
          </a:p>
        </p:txBody>
      </p:sp>
      <p:sp>
        <p:nvSpPr>
          <p:cNvPr id="2" name="文本框 1"/>
          <p:cNvSpPr txBox="1"/>
          <p:nvPr/>
        </p:nvSpPr>
        <p:spPr>
          <a:xfrm>
            <a:off x="720725" y="1075055"/>
            <a:ext cx="8002270" cy="2065758"/>
          </a:xfrm>
          <a:prstGeom prst="rect">
            <a:avLst/>
          </a:prstGeom>
          <a:noFill/>
        </p:spPr>
        <p:txBody>
          <a:bodyPr wrap="square" rtlCol="0" anchor="t">
            <a:spAutoFit/>
          </a:bodyPr>
          <a:lstStyle/>
          <a:p>
            <a:pPr marL="457200" lvl="0" indent="-457200">
              <a:lnSpc>
                <a:spcPct val="150000"/>
              </a:lnSpc>
              <a:buFont typeface="+mj-lt"/>
              <a:buAutoNum type="arabicPeriod"/>
            </a:pPr>
            <a:r>
              <a:rPr lang="zh-CN" altLang="en-US" sz="2200" dirty="0"/>
              <a:t>相关分析的概念、基本方法与实现。</a:t>
            </a:r>
          </a:p>
          <a:p>
            <a:pPr marL="457200" lvl="0" indent="-457200">
              <a:lnSpc>
                <a:spcPct val="150000"/>
              </a:lnSpc>
              <a:buFont typeface="+mj-lt"/>
              <a:buAutoNum type="arabicPeriod"/>
            </a:pPr>
            <a:r>
              <a:rPr lang="zh-CN" altLang="en-US" sz="2200" dirty="0"/>
              <a:t>回归分析的概念、基本方法与实现。</a:t>
            </a:r>
          </a:p>
          <a:p>
            <a:pPr marL="457200" lvl="0" indent="-457200">
              <a:lnSpc>
                <a:spcPct val="150000"/>
              </a:lnSpc>
              <a:buFont typeface="+mj-lt"/>
              <a:buAutoNum type="arabicPeriod"/>
            </a:pPr>
            <a:r>
              <a:rPr lang="zh-CN" altLang="en-US" sz="2200" dirty="0"/>
              <a:t>逻辑回归的概念、基本方法与实现。</a:t>
            </a:r>
          </a:p>
          <a:p>
            <a:pPr marL="457200" lvl="0" indent="-457200">
              <a:lnSpc>
                <a:spcPct val="150000"/>
              </a:lnSpc>
              <a:buFont typeface="+mj-lt"/>
              <a:buAutoNum type="arabicPeriod"/>
            </a:pPr>
            <a:r>
              <a:rPr lang="zh-CN" altLang="en-US" sz="2200" dirty="0"/>
              <a:t>时间序列分析的概念、两个常见方法与实现。</a:t>
            </a:r>
            <a:endParaRPr lang="zh-CN" altLang="zh-CN" sz="2400" dirty="0"/>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rot="1057730">
            <a:off x="3685734" y="2723693"/>
            <a:ext cx="6185420" cy="212964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396330" y="844352"/>
            <a:ext cx="8352928" cy="3862596"/>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很多时候，上述多元线性回归方程中的</a:t>
            </a:r>
            <a:r>
              <a:rPr lang="en-US" altLang="zh-CN" sz="2000" dirty="0"/>
              <a:t>y</a:t>
            </a:r>
            <a:r>
              <a:rPr lang="zh-CN" altLang="en-US" sz="2000" dirty="0"/>
              <a:t>是研究目标，例如上述例子中的房价；而一元或者多元的</a:t>
            </a:r>
            <a:r>
              <a:rPr lang="en-US" altLang="zh-CN" sz="2000" dirty="0"/>
              <a:t>x</a:t>
            </a:r>
            <a:r>
              <a:rPr lang="zh-CN" altLang="en-US" sz="2000" dirty="0"/>
              <a:t>是搜集的参考数据，例如上述例子中的</a:t>
            </a:r>
            <a:r>
              <a:rPr lang="en-US" altLang="zh-CN" sz="2000" dirty="0"/>
              <a:t>13</a:t>
            </a:r>
            <a:r>
              <a:rPr lang="zh-CN" altLang="en-US" sz="2000" dirty="0"/>
              <a:t>个对房价产生影响的环境因素。通常，在解决一个回归分析问题时，往往是将本章前两节的内容结合起来使用，其主要步骤如下：</a:t>
            </a:r>
            <a:endParaRPr lang="en-US" altLang="zh-CN" sz="2000" dirty="0"/>
          </a:p>
          <a:p>
            <a:pPr marL="342900" lvl="0" indent="-342900">
              <a:spcBef>
                <a:spcPts val="600"/>
              </a:spcBef>
              <a:buSzPct val="75000"/>
              <a:buFont typeface="Wingdings" panose="05000000000000000000" pitchFamily="2" charset="2"/>
              <a:buChar char="l"/>
            </a:pPr>
            <a:endParaRPr lang="zh-CN" altLang="en-US" sz="2000" dirty="0"/>
          </a:p>
          <a:p>
            <a:pPr marL="457200" lvl="0" indent="-457200">
              <a:spcBef>
                <a:spcPts val="600"/>
              </a:spcBef>
              <a:buSzPct val="75000"/>
              <a:buFont typeface="+mj-lt"/>
              <a:buAutoNum type="arabicPeriod"/>
            </a:pPr>
            <a:r>
              <a:rPr lang="zh-CN" altLang="en-US" sz="2000" dirty="0"/>
              <a:t>根据理论分析、实际观察和历史经验，搜集与研究目标相关的参考数据；</a:t>
            </a:r>
          </a:p>
          <a:p>
            <a:pPr marL="457200" lvl="0" indent="-457200">
              <a:spcBef>
                <a:spcPts val="600"/>
              </a:spcBef>
              <a:buSzPct val="75000"/>
              <a:buFont typeface="+mj-lt"/>
              <a:buAutoNum type="arabicPeriod"/>
            </a:pPr>
            <a:r>
              <a:rPr lang="zh-CN" altLang="en-US" sz="2000" dirty="0"/>
              <a:t>对数据进行初步的观察和清洗，将明显异常的数据清除出去；</a:t>
            </a:r>
          </a:p>
          <a:p>
            <a:pPr marL="457200" lvl="0" indent="-457200">
              <a:spcBef>
                <a:spcPts val="600"/>
              </a:spcBef>
              <a:buSzPct val="75000"/>
              <a:buFont typeface="+mj-lt"/>
              <a:buAutoNum type="arabicPeriod"/>
            </a:pPr>
            <a:r>
              <a:rPr lang="zh-CN" altLang="en-US" sz="2000" dirty="0"/>
              <a:t>对这些参考数据与研究目标的相关性进行分析和计算，找出相关性强的因素，排除相关性弱的因素；</a:t>
            </a:r>
          </a:p>
          <a:p>
            <a:pPr marL="457200" lvl="0" indent="-457200">
              <a:spcBef>
                <a:spcPts val="600"/>
              </a:spcBef>
              <a:buSzPct val="75000"/>
              <a:buFont typeface="+mj-lt"/>
              <a:buAutoNum type="arabicPeriod"/>
            </a:pPr>
            <a:r>
              <a:rPr lang="zh-CN" altLang="en-US" sz="2000" dirty="0"/>
              <a:t>对剩下的参考因素和研究目标进行回归。</a:t>
            </a:r>
          </a:p>
        </p:txBody>
      </p:sp>
    </p:spTree>
    <p:extLst>
      <p:ext uri="{BB962C8B-B14F-4D97-AF65-F5344CB8AC3E}">
        <p14:creationId xmlns:p14="http://schemas.microsoft.com/office/powerpoint/2010/main" val="6288854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404442" y="1852083"/>
            <a:ext cx="3991621" cy="2016605"/>
            <a:chOff x="1548458" y="1735524"/>
            <a:chExt cx="3991621" cy="2016605"/>
          </a:xfrm>
        </p:grpSpPr>
        <p:sp>
          <p:nvSpPr>
            <p:cNvPr id="6" name="矩形 5"/>
            <p:cNvSpPr/>
            <p:nvPr/>
          </p:nvSpPr>
          <p:spPr>
            <a:xfrm rot="1400643">
              <a:off x="2134121" y="2428055"/>
              <a:ext cx="3405958" cy="1324074"/>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548458" y="1735524"/>
              <a:ext cx="1309988" cy="1309988"/>
              <a:chOff x="1174574" y="1234009"/>
              <a:chExt cx="2239520" cy="2239520"/>
            </a:xfrm>
          </p:grpSpPr>
          <p:sp>
            <p:nvSpPr>
              <p:cNvPr id="7" name="椭圆 6"/>
              <p:cNvSpPr/>
              <p:nvPr/>
            </p:nvSpPr>
            <p:spPr>
              <a:xfrm>
                <a:off x="1174574" y="1234009"/>
                <a:ext cx="2239520" cy="223952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p:nvPr/>
            </p:nvSpPr>
            <p:spPr>
              <a:xfrm>
                <a:off x="1723249" y="1906094"/>
                <a:ext cx="1029774" cy="895350"/>
              </a:xfrm>
              <a:prstGeom prst="rect">
                <a:avLst/>
              </a:prstGeom>
              <a:noFill/>
              <a:ln w="117475">
                <a:noFill/>
              </a:ln>
              <a:effectLst/>
            </p:spPr>
            <p:txBody>
              <a:bodyPr wrap="none" rtlCol="0">
                <a:prstTxWarp prst="textPlain">
                  <a:avLst/>
                </a:prstTxWarp>
                <a:spAutoFit/>
              </a:bodyPr>
              <a:lstStyle/>
              <a:p>
                <a:pPr algn="ctr"/>
                <a:r>
                  <a:rPr lang="en-US" altLang="zh-CN"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rPr>
                  <a:t>03</a:t>
                </a:r>
                <a:endParaRPr lang="zh-CN" altLang="en-US"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endParaRPr>
              </a:p>
            </p:txBody>
          </p:sp>
        </p:grpSp>
      </p:grpSp>
      <p:sp>
        <p:nvSpPr>
          <p:cNvPr id="2" name="文本框 1"/>
          <p:cNvSpPr txBox="1"/>
          <p:nvPr/>
        </p:nvSpPr>
        <p:spPr>
          <a:xfrm>
            <a:off x="3528060" y="2152015"/>
            <a:ext cx="4688840" cy="707886"/>
          </a:xfrm>
          <a:prstGeom prst="rect">
            <a:avLst/>
          </a:prstGeom>
          <a:noFill/>
        </p:spPr>
        <p:txBody>
          <a:bodyPr wrap="square" rtlCol="0">
            <a:spAutoFit/>
          </a:bodyPr>
          <a:lstStyle/>
          <a:p>
            <a:r>
              <a:rPr lang="zh-CN" altLang="en-US" sz="4000" b="1" spc="300" dirty="0">
                <a:solidFill>
                  <a:schemeClr val="accent1"/>
                </a:solidFill>
                <a:latin typeface="黑体" panose="02010609060101010101" charset="-122"/>
                <a:ea typeface="黑体" panose="02010609060101010101" charset="-122"/>
              </a:rPr>
              <a:t>逻辑回归</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mc:AlternateContent xmlns:mc="http://schemas.openxmlformats.org/markup-compatibility/2006" xmlns:a14="http://schemas.microsoft.com/office/drawing/2010/main">
        <mc:Choice Requires="a14">
          <p:sp>
            <p:nvSpPr>
              <p:cNvPr id="40" name="文本框 39"/>
              <p:cNvSpPr txBox="1"/>
              <p:nvPr/>
            </p:nvSpPr>
            <p:spPr>
              <a:xfrm>
                <a:off x="324322" y="844352"/>
                <a:ext cx="8352928" cy="3493264"/>
              </a:xfrm>
              <a:prstGeom prst="rect">
                <a:avLst/>
              </a:prstGeom>
              <a:noFill/>
            </p:spPr>
            <p:txBody>
              <a:bodyPr wrap="square" rtlCol="0" anchor="t">
                <a:spAutoFit/>
              </a:bodyPr>
              <a:lstStyle/>
              <a:p>
                <a:pPr lvl="0">
                  <a:spcBef>
                    <a:spcPts val="600"/>
                  </a:spcBef>
                  <a:buSzPct val="75000"/>
                </a:pPr>
                <a:r>
                  <a:rPr lang="zh-CN" altLang="zh-CN" sz="2400" b="1" dirty="0">
                    <a:solidFill>
                      <a:srgbClr val="FF0000"/>
                    </a:solidFill>
                  </a:rPr>
                  <a:t>逻辑回归</a:t>
                </a:r>
                <a:endParaRPr lang="en-US" altLang="zh-CN" sz="2400" b="1" dirty="0">
                  <a:solidFill>
                    <a:srgbClr val="FF0000"/>
                  </a:solidFill>
                </a:endParaRPr>
              </a:p>
              <a:p>
                <a:pPr marL="342900" lvl="0" indent="-342900">
                  <a:spcBef>
                    <a:spcPts val="600"/>
                  </a:spcBef>
                  <a:buSzPct val="75000"/>
                  <a:buFont typeface="Wingdings" panose="05000000000000000000" pitchFamily="2" charset="2"/>
                  <a:buChar char="l"/>
                </a:pPr>
                <a:r>
                  <a:rPr lang="zh-CN" altLang="zh-CN" sz="2400" dirty="0"/>
                  <a:t>逻辑回归（</a:t>
                </a:r>
                <a:r>
                  <a:rPr lang="en-US" altLang="zh-CN" sz="2400" dirty="0"/>
                  <a:t>Logistic Regression</a:t>
                </a:r>
                <a:r>
                  <a:rPr lang="zh-CN" altLang="zh-CN" sz="2400" dirty="0"/>
                  <a:t>）本质上是一个回归问题。逻辑回归问题与一般的线性回归问题相比，最大的特点在于：一般线性回归问题的回归方程</a:t>
                </a:r>
                <a14:m>
                  <m:oMath xmlns:m="http://schemas.openxmlformats.org/officeDocument/2006/math">
                    <m:r>
                      <a:rPr lang="en-US" altLang="zh-CN" sz="2400" i="1">
                        <a:latin typeface="Cambria Math" panose="02040503050406030204" pitchFamily="18" charset="0"/>
                      </a:rPr>
                      <m:t>𝑦</m:t>
                    </m:r>
                    <m:r>
                      <a:rPr lang="en-US" altLang="zh-CN" sz="2400" i="1">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𝛼</m:t>
                        </m:r>
                      </m:e>
                      <m:sub>
                        <m:r>
                          <a:rPr lang="en-US" altLang="zh-CN" sz="2400" i="1">
                            <a:latin typeface="Cambria Math" panose="02040503050406030204" pitchFamily="18" charset="0"/>
                          </a:rPr>
                          <m:t>1</m:t>
                        </m:r>
                      </m:sub>
                    </m:sSub>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1</m:t>
                        </m:r>
                      </m:sub>
                    </m:sSub>
                    <m:r>
                      <a:rPr lang="en-US" altLang="zh-CN" sz="2400" i="1">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𝛼</m:t>
                        </m:r>
                      </m:e>
                      <m:sub>
                        <m:r>
                          <a:rPr lang="en-US" altLang="zh-CN" sz="2400" i="1">
                            <a:latin typeface="Cambria Math" panose="02040503050406030204" pitchFamily="18" charset="0"/>
                          </a:rPr>
                          <m:t>2</m:t>
                        </m:r>
                      </m:sub>
                    </m:sSub>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2</m:t>
                        </m:r>
                      </m:sub>
                    </m:sSub>
                    <m:r>
                      <a:rPr lang="en-US" altLang="zh-CN" sz="2400" i="1">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𝛼</m:t>
                        </m:r>
                      </m:e>
                      <m:sub>
                        <m:r>
                          <a:rPr lang="en-US" altLang="zh-CN" sz="2400" i="1">
                            <a:latin typeface="Cambria Math" panose="02040503050406030204" pitchFamily="18" charset="0"/>
                          </a:rPr>
                          <m:t>𝑙</m:t>
                        </m:r>
                      </m:sub>
                    </m:sSub>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𝑙</m:t>
                        </m:r>
                      </m:sub>
                    </m:sSub>
                    <m:r>
                      <a:rPr lang="en-US" altLang="zh-CN" sz="2400" i="1">
                        <a:latin typeface="Cambria Math" panose="02040503050406030204" pitchFamily="18" charset="0"/>
                      </a:rPr>
                      <m:t>+</m:t>
                    </m:r>
                    <m:r>
                      <a:rPr lang="en-US" altLang="zh-CN" sz="2400" i="1">
                        <a:latin typeface="Cambria Math" panose="02040503050406030204" pitchFamily="18" charset="0"/>
                      </a:rPr>
                      <m:t>𝛽</m:t>
                    </m:r>
                  </m:oMath>
                </a14:m>
                <a:r>
                  <a:rPr lang="zh-CN" altLang="zh-CN" sz="2400" dirty="0"/>
                  <a:t>中的</a:t>
                </a:r>
                <a:r>
                  <a:rPr lang="en-US" altLang="zh-CN" sz="2400" i="1" dirty="0"/>
                  <a:t>y</a:t>
                </a:r>
                <a:r>
                  <a:rPr lang="zh-CN" altLang="zh-CN" sz="2400" dirty="0"/>
                  <a:t>，一般将它当成一个连续值；而逻辑回归问题虽然采用同样的线性方程作为数学描述，但是它输出的</a:t>
                </a:r>
                <a:r>
                  <a:rPr lang="en-US" altLang="zh-CN" sz="2400" i="1" dirty="0"/>
                  <a:t>y</a:t>
                </a:r>
                <a:r>
                  <a:rPr lang="zh-CN" altLang="zh-CN" sz="2400" dirty="0"/>
                  <a:t>，是在线性回归方程结果上加工而来，是一个离散的值，绝大多数情况下，取</a:t>
                </a:r>
                <a:r>
                  <a:rPr lang="en-US" altLang="zh-CN" sz="2400" dirty="0"/>
                  <a:t>0</a:t>
                </a:r>
                <a:r>
                  <a:rPr lang="zh-CN" altLang="zh-CN" sz="2400" dirty="0"/>
                  <a:t>或者</a:t>
                </a:r>
                <a:r>
                  <a:rPr lang="en-US" altLang="zh-CN" sz="2400" dirty="0"/>
                  <a:t>1</a:t>
                </a:r>
                <a:r>
                  <a:rPr lang="zh-CN" altLang="zh-CN" sz="2400" dirty="0"/>
                  <a:t>。如果将这里</a:t>
                </a:r>
                <a:r>
                  <a:rPr lang="en-US" altLang="zh-CN" sz="2400" i="1" dirty="0"/>
                  <a:t>y</a:t>
                </a:r>
                <a:r>
                  <a:rPr lang="zh-CN" altLang="zh-CN" sz="2400" dirty="0"/>
                  <a:t>的取值结果</a:t>
                </a:r>
                <a:r>
                  <a:rPr lang="en-US" altLang="zh-CN" sz="2400" dirty="0"/>
                  <a:t>0</a:t>
                </a:r>
                <a:r>
                  <a:rPr lang="zh-CN" altLang="zh-CN" sz="2400" dirty="0"/>
                  <a:t>或</a:t>
                </a:r>
                <a:r>
                  <a:rPr lang="en-US" altLang="zh-CN" sz="2400" dirty="0"/>
                  <a:t>1</a:t>
                </a:r>
                <a:r>
                  <a:rPr lang="zh-CN" altLang="zh-CN" sz="2400" dirty="0"/>
                  <a:t>看成是一个分类结果标签，那么逻辑回归就是一个</a:t>
                </a:r>
                <a:r>
                  <a:rPr lang="zh-CN" altLang="zh-CN" sz="2400" b="1" dirty="0"/>
                  <a:t>分类</a:t>
                </a:r>
                <a:r>
                  <a:rPr lang="zh-CN" altLang="zh-CN" sz="2400" dirty="0"/>
                  <a:t>问题。</a:t>
                </a:r>
                <a:endParaRPr lang="zh-CN" altLang="en-US" sz="2400" dirty="0"/>
              </a:p>
            </p:txBody>
          </p:sp>
        </mc:Choice>
        <mc:Fallback xmlns="">
          <p:sp>
            <p:nvSpPr>
              <p:cNvPr id="40" name="文本框 39"/>
              <p:cNvSpPr txBox="1">
                <a:spLocks noRot="1" noChangeAspect="1" noMove="1" noResize="1" noEditPoints="1" noAdjustHandles="1" noChangeArrowheads="1" noChangeShapeType="1" noTextEdit="1"/>
              </p:cNvSpPr>
              <p:nvPr/>
            </p:nvSpPr>
            <p:spPr>
              <a:xfrm>
                <a:off x="324322" y="844352"/>
                <a:ext cx="8352928" cy="3493264"/>
              </a:xfrm>
              <a:prstGeom prst="rect">
                <a:avLst/>
              </a:prstGeom>
              <a:blipFill>
                <a:blip r:embed="rId3"/>
                <a:stretch>
                  <a:fillRect l="-1095" t="-2094" r="-3942" b="-2269"/>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58578591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mc:AlternateContent xmlns:mc="http://schemas.openxmlformats.org/markup-compatibility/2006" xmlns:a14="http://schemas.microsoft.com/office/drawing/2010/main">
        <mc:Choice Requires="a14">
          <p:sp>
            <p:nvSpPr>
              <p:cNvPr id="40" name="文本框 39"/>
              <p:cNvSpPr txBox="1"/>
              <p:nvPr/>
            </p:nvSpPr>
            <p:spPr>
              <a:xfrm>
                <a:off x="324322" y="844352"/>
                <a:ext cx="8352928" cy="4611262"/>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zh-CN" sz="2400" dirty="0"/>
                  <a:t>它的数学形式可以简单描述为：</a:t>
                </a:r>
              </a:p>
              <a:p>
                <a:pPr latinLnBrk="1"/>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𝑦</m:t>
                      </m:r>
                      <m:r>
                        <a:rPr lang="en-US" altLang="zh-CN" i="1">
                          <a:latin typeface="Cambria Math" panose="02040503050406030204" pitchFamily="18" charset="0"/>
                        </a:rPr>
                        <m:t>=</m:t>
                      </m:r>
                      <m:d>
                        <m:dPr>
                          <m:begChr m:val="{"/>
                          <m:endChr m:val=""/>
                          <m:ctrlPr>
                            <a:rPr lang="zh-CN" altLang="zh-CN" i="1">
                              <a:latin typeface="Cambria Math" panose="02040503050406030204" pitchFamily="18" charset="0"/>
                            </a:rPr>
                          </m:ctrlPr>
                        </m:dPr>
                        <m:e>
                          <m:m>
                            <m:mPr>
                              <m:mcs>
                                <m:mc>
                                  <m:mcPr>
                                    <m:count m:val="2"/>
                                    <m:mcJc m:val="center"/>
                                  </m:mcPr>
                                </m:mc>
                              </m:mcs>
                              <m:ctrlPr>
                                <a:rPr lang="zh-CN" altLang="zh-CN" i="1">
                                  <a:latin typeface="Cambria Math" panose="02040503050406030204" pitchFamily="18" charset="0"/>
                                </a:rPr>
                              </m:ctrlPr>
                            </m:mPr>
                            <m:mr>
                              <m:e>
                                <m:m>
                                  <m:mPr>
                                    <m:mcs>
                                      <m:mc>
                                        <m:mcPr>
                                          <m:count m:val="1"/>
                                          <m:mcJc m:val="center"/>
                                        </m:mcPr>
                                      </m:mc>
                                    </m:mcs>
                                    <m:ctrlPr>
                                      <a:rPr lang="zh-CN" altLang="zh-CN" i="1">
                                        <a:latin typeface="Cambria Math" panose="02040503050406030204" pitchFamily="18" charset="0"/>
                                      </a:rPr>
                                    </m:ctrlPr>
                                  </m:mPr>
                                  <m:mr>
                                    <m:e>
                                      <m:m>
                                        <m:mPr>
                                          <m:mcs>
                                            <m:mc>
                                              <m:mcPr>
                                                <m:count m:val="1"/>
                                                <m:mcJc m:val="center"/>
                                              </m:mcPr>
                                            </m:mc>
                                          </m:mcs>
                                          <m:ctrlPr>
                                            <a:rPr lang="zh-CN" altLang="zh-CN" i="1">
                                              <a:latin typeface="Cambria Math" panose="02040503050406030204" pitchFamily="18" charset="0"/>
                                            </a:rPr>
                                          </m:ctrlPr>
                                        </m:mPr>
                                        <m:mr>
                                          <m:e>
                                            <m:r>
                                              <a:rPr lang="en-US" altLang="zh-CN">
                                                <a:latin typeface="Cambria Math" panose="02040503050406030204" pitchFamily="18" charset="0"/>
                                              </a:rPr>
                                              <m:t>0,   </m:t>
                                            </m:r>
                                            <m:r>
                                              <a:rPr lang="zh-CN" altLang="zh-CN">
                                                <a:latin typeface="Cambria Math" panose="02040503050406030204" pitchFamily="18" charset="0"/>
                                              </a:rPr>
                                              <m:t>当</m:t>
                                            </m:r>
                                            <m:sSub>
                                              <m:sSubPr>
                                                <m:ctrlPr>
                                                  <a:rPr lang="zh-CN" altLang="zh-CN" i="1">
                                                    <a:latin typeface="Cambria Math" panose="02040503050406030204" pitchFamily="18" charset="0"/>
                                                  </a:rPr>
                                                </m:ctrlPr>
                                              </m:sSubPr>
                                              <m:e>
                                                <m:r>
                                                  <a:rPr lang="en-US" altLang="zh-CN" i="1">
                                                    <a:latin typeface="Cambria Math" panose="02040503050406030204" pitchFamily="18" charset="0"/>
                                                  </a:rPr>
                                                  <m:t>𝛼</m:t>
                                                </m:r>
                                              </m:e>
                                              <m:sub>
                                                <m:r>
                                                  <a:rPr lang="en-US" altLang="zh-CN" i="1">
                                                    <a:latin typeface="Cambria Math" panose="02040503050406030204" pitchFamily="18" charset="0"/>
                                                  </a:rPr>
                                                  <m:t>1</m:t>
                                                </m:r>
                                              </m:sub>
                                            </m:sSub>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𝛼</m:t>
                                                </m:r>
                                              </m:e>
                                              <m:sub>
                                                <m:r>
                                                  <a:rPr lang="en-US" altLang="zh-CN" i="1">
                                                    <a:latin typeface="Cambria Math" panose="02040503050406030204" pitchFamily="18" charset="0"/>
                                                  </a:rPr>
                                                  <m:t>2</m:t>
                                                </m:r>
                                              </m:sub>
                                            </m:sSub>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2</m:t>
                                                </m:r>
                                              </m:sub>
                                            </m:sSub>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𝛼</m:t>
                                                </m:r>
                                              </m:e>
                                              <m:sub>
                                                <m:r>
                                                  <a:rPr lang="en-US" altLang="zh-CN" i="1">
                                                    <a:latin typeface="Cambria Math" panose="02040503050406030204" pitchFamily="18" charset="0"/>
                                                  </a:rPr>
                                                  <m:t>𝑙</m:t>
                                                </m:r>
                                              </m:sub>
                                            </m:sSub>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𝑙</m:t>
                                                </m:r>
                                              </m:sub>
                                            </m:sSub>
                                            <m:r>
                                              <a:rPr lang="en-US" altLang="zh-CN" i="1">
                                                <a:latin typeface="Cambria Math" panose="02040503050406030204" pitchFamily="18" charset="0"/>
                                              </a:rPr>
                                              <m:t>+</m:t>
                                            </m:r>
                                            <m:r>
                                              <a:rPr lang="en-US" altLang="zh-CN" i="1">
                                                <a:latin typeface="Cambria Math" panose="02040503050406030204" pitchFamily="18" charset="0"/>
                                              </a:rPr>
                                              <m:t>𝛽</m:t>
                                            </m:r>
                                            <m:r>
                                              <a:rPr lang="en-US" altLang="zh-CN" i="1">
                                                <a:latin typeface="Cambria Math" panose="02040503050406030204" pitchFamily="18" charset="0"/>
                                              </a:rPr>
                                              <m:t>&lt;</m:t>
                                            </m:r>
                                            <m:r>
                                              <a:rPr lang="en-US" altLang="zh-CN" i="1">
                                                <a:latin typeface="Cambria Math" panose="02040503050406030204" pitchFamily="18" charset="0"/>
                                              </a:rPr>
                                              <m:t>𝑡h</m:t>
                                            </m:r>
                                          </m:e>
                                        </m:mr>
                                        <m:mr>
                                          <m:e>
                                            <m:r>
                                              <a:rPr lang="en-US" altLang="zh-CN" i="1">
                                                <a:latin typeface="Cambria Math" panose="02040503050406030204" pitchFamily="18" charset="0"/>
                                              </a:rPr>
                                              <m:t>0</m:t>
                                            </m:r>
                                            <m:r>
                                              <a:rPr lang="en-US" altLang="zh-CN">
                                                <a:latin typeface="Cambria Math" panose="02040503050406030204" pitchFamily="18" charset="0"/>
                                              </a:rPr>
                                              <m:t>/</m:t>
                                            </m:r>
                                            <m:r>
                                              <a:rPr lang="en-US" altLang="zh-CN" i="1">
                                                <a:latin typeface="Cambria Math" panose="02040503050406030204" pitchFamily="18" charset="0"/>
                                              </a:rPr>
                                              <m:t>1</m:t>
                                            </m:r>
                                            <m:r>
                                              <a:rPr lang="zh-CN" altLang="zh-CN" i="1">
                                                <a:latin typeface="Cambria Math" panose="02040503050406030204" pitchFamily="18" charset="0"/>
                                              </a:rPr>
                                              <m:t>，</m:t>
                                            </m:r>
                                            <m:r>
                                              <a:rPr lang="zh-CN" altLang="zh-CN">
                                                <a:latin typeface="Cambria Math" panose="02040503050406030204" pitchFamily="18" charset="0"/>
                                              </a:rPr>
                                              <m:t>当</m:t>
                                            </m:r>
                                            <m:sSub>
                                              <m:sSubPr>
                                                <m:ctrlPr>
                                                  <a:rPr lang="zh-CN" altLang="zh-CN" i="1">
                                                    <a:latin typeface="Cambria Math" panose="02040503050406030204" pitchFamily="18" charset="0"/>
                                                  </a:rPr>
                                                </m:ctrlPr>
                                              </m:sSubPr>
                                              <m:e>
                                                <m:r>
                                                  <a:rPr lang="en-US" altLang="zh-CN" i="1">
                                                    <a:latin typeface="Cambria Math" panose="02040503050406030204" pitchFamily="18" charset="0"/>
                                                  </a:rPr>
                                                  <m:t>𝛼</m:t>
                                                </m:r>
                                              </m:e>
                                              <m:sub>
                                                <m:r>
                                                  <a:rPr lang="en-US" altLang="zh-CN" i="1">
                                                    <a:latin typeface="Cambria Math" panose="02040503050406030204" pitchFamily="18" charset="0"/>
                                                  </a:rPr>
                                                  <m:t>1</m:t>
                                                </m:r>
                                              </m:sub>
                                            </m:sSub>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𝛼</m:t>
                                                </m:r>
                                              </m:e>
                                              <m:sub>
                                                <m:r>
                                                  <a:rPr lang="en-US" altLang="zh-CN" i="1">
                                                    <a:latin typeface="Cambria Math" panose="02040503050406030204" pitchFamily="18" charset="0"/>
                                                  </a:rPr>
                                                  <m:t>2</m:t>
                                                </m:r>
                                              </m:sub>
                                            </m:sSub>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2</m:t>
                                                </m:r>
                                              </m:sub>
                                            </m:sSub>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𝛼</m:t>
                                                </m:r>
                                              </m:e>
                                              <m:sub>
                                                <m:r>
                                                  <a:rPr lang="en-US" altLang="zh-CN" i="1">
                                                    <a:latin typeface="Cambria Math" panose="02040503050406030204" pitchFamily="18" charset="0"/>
                                                  </a:rPr>
                                                  <m:t>𝑙</m:t>
                                                </m:r>
                                              </m:sub>
                                            </m:sSub>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𝑙</m:t>
                                                </m:r>
                                              </m:sub>
                                            </m:sSub>
                                            <m:r>
                                              <a:rPr lang="en-US" altLang="zh-CN" i="1">
                                                <a:latin typeface="Cambria Math" panose="02040503050406030204" pitchFamily="18" charset="0"/>
                                              </a:rPr>
                                              <m:t>+</m:t>
                                            </m:r>
                                            <m:r>
                                              <a:rPr lang="en-US" altLang="zh-CN" i="1">
                                                <a:latin typeface="Cambria Math" panose="02040503050406030204" pitchFamily="18" charset="0"/>
                                              </a:rPr>
                                              <m:t>𝛽</m:t>
                                            </m:r>
                                            <m:r>
                                              <a:rPr lang="en-US" altLang="zh-CN" i="1">
                                                <a:latin typeface="Cambria Math" panose="02040503050406030204" pitchFamily="18" charset="0"/>
                                              </a:rPr>
                                              <m:t>=</m:t>
                                            </m:r>
                                            <m:r>
                                              <a:rPr lang="en-US" altLang="zh-CN" i="1">
                                                <a:latin typeface="Cambria Math" panose="02040503050406030204" pitchFamily="18" charset="0"/>
                                              </a:rPr>
                                              <m:t>𝑡h</m:t>
                                            </m:r>
                                          </m:e>
                                        </m:mr>
                                      </m:m>
                                    </m:e>
                                  </m:mr>
                                  <m:mr>
                                    <m:e>
                                      <m:r>
                                        <a:rPr lang="en-US" altLang="zh-CN">
                                          <a:latin typeface="Cambria Math" panose="02040503050406030204" pitchFamily="18" charset="0"/>
                                        </a:rPr>
                                        <m:t>1,   </m:t>
                                      </m:r>
                                      <m:r>
                                        <a:rPr lang="zh-CN" altLang="zh-CN">
                                          <a:latin typeface="Cambria Math" panose="02040503050406030204" pitchFamily="18" charset="0"/>
                                        </a:rPr>
                                        <m:t>当</m:t>
                                      </m:r>
                                      <m:sSub>
                                        <m:sSubPr>
                                          <m:ctrlPr>
                                            <a:rPr lang="zh-CN" altLang="zh-CN" i="1">
                                              <a:latin typeface="Cambria Math" panose="02040503050406030204" pitchFamily="18" charset="0"/>
                                            </a:rPr>
                                          </m:ctrlPr>
                                        </m:sSubPr>
                                        <m:e>
                                          <m:r>
                                            <a:rPr lang="en-US" altLang="zh-CN" i="1">
                                              <a:latin typeface="Cambria Math" panose="02040503050406030204" pitchFamily="18" charset="0"/>
                                            </a:rPr>
                                            <m:t>𝛼</m:t>
                                          </m:r>
                                        </m:e>
                                        <m:sub>
                                          <m:r>
                                            <a:rPr lang="en-US" altLang="zh-CN" i="1">
                                              <a:latin typeface="Cambria Math" panose="02040503050406030204" pitchFamily="18" charset="0"/>
                                            </a:rPr>
                                            <m:t>1</m:t>
                                          </m:r>
                                        </m:sub>
                                      </m:sSub>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𝛼</m:t>
                                          </m:r>
                                        </m:e>
                                        <m:sub>
                                          <m:r>
                                            <a:rPr lang="en-US" altLang="zh-CN" i="1">
                                              <a:latin typeface="Cambria Math" panose="02040503050406030204" pitchFamily="18" charset="0"/>
                                            </a:rPr>
                                            <m:t>2</m:t>
                                          </m:r>
                                        </m:sub>
                                      </m:sSub>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2</m:t>
                                          </m:r>
                                        </m:sub>
                                      </m:sSub>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𝛼</m:t>
                                          </m:r>
                                        </m:e>
                                        <m:sub>
                                          <m:r>
                                            <a:rPr lang="en-US" altLang="zh-CN" i="1">
                                              <a:latin typeface="Cambria Math" panose="02040503050406030204" pitchFamily="18" charset="0"/>
                                            </a:rPr>
                                            <m:t>𝑙</m:t>
                                          </m:r>
                                        </m:sub>
                                      </m:sSub>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𝑙</m:t>
                                          </m:r>
                                        </m:sub>
                                      </m:sSub>
                                      <m:r>
                                        <a:rPr lang="en-US" altLang="zh-CN" i="1">
                                          <a:latin typeface="Cambria Math" panose="02040503050406030204" pitchFamily="18" charset="0"/>
                                        </a:rPr>
                                        <m:t>+</m:t>
                                      </m:r>
                                      <m:r>
                                        <a:rPr lang="en-US" altLang="zh-CN" i="1">
                                          <a:latin typeface="Cambria Math" panose="02040503050406030204" pitchFamily="18" charset="0"/>
                                        </a:rPr>
                                        <m:t>𝛽</m:t>
                                      </m:r>
                                      <m:r>
                                        <a:rPr lang="en-US" altLang="zh-CN" i="1">
                                          <a:latin typeface="Cambria Math" panose="02040503050406030204" pitchFamily="18" charset="0"/>
                                        </a:rPr>
                                        <m:t>&gt;</m:t>
                                      </m:r>
                                      <m:r>
                                        <a:rPr lang="en-US" altLang="zh-CN" i="1">
                                          <a:latin typeface="Cambria Math" panose="02040503050406030204" pitchFamily="18" charset="0"/>
                                        </a:rPr>
                                        <m:t>𝑡h</m:t>
                                      </m:r>
                                    </m:e>
                                  </m:mr>
                                </m:m>
                              </m:e>
                              <m:e>
                                <m:r>
                                  <a:rPr lang="en-US" altLang="zh-CN" i="1">
                                    <a:latin typeface="Cambria Math" panose="02040503050406030204" pitchFamily="18" charset="0"/>
                                  </a:rPr>
                                  <m:t>𝑡h</m:t>
                                </m:r>
                                <m:r>
                                  <a:rPr lang="zh-CN" altLang="zh-CN">
                                    <a:latin typeface="Cambria Math" panose="02040503050406030204" pitchFamily="18" charset="0"/>
                                  </a:rPr>
                                  <m:t>为设定阈值</m:t>
                                </m:r>
                              </m:e>
                            </m:mr>
                          </m:m>
                        </m:e>
                      </m:d>
                    </m:oMath>
                  </m:oMathPara>
                </a14:m>
                <a:endParaRPr lang="zh-CN" altLang="zh-CN" dirty="0"/>
              </a:p>
              <a:p>
                <a:pPr latinLnBrk="1"/>
                <a:endParaRPr lang="en-US" altLang="zh-CN" dirty="0"/>
              </a:p>
              <a:p>
                <a:pPr marL="285750" indent="-285750" latinLnBrk="1">
                  <a:buSzPct val="75000"/>
                  <a:buFont typeface="Wingdings" panose="05000000000000000000" pitchFamily="2" charset="2"/>
                  <a:buChar char="l"/>
                </a:pPr>
                <a:r>
                  <a:rPr lang="zh-CN" altLang="zh-CN" sz="2000" dirty="0"/>
                  <a:t>假设研究的是一个以季度为单位的股市大盘指数的涨跌问题，将国民经济的宏观指标（如</a:t>
                </a:r>
                <a:r>
                  <a:rPr lang="en-US" altLang="zh-CN" sz="2000" dirty="0"/>
                  <a:t>GDP</a:t>
                </a:r>
                <a:r>
                  <a:rPr lang="zh-CN" altLang="zh-CN" sz="2000" dirty="0"/>
                  <a:t>增减、货币投放量、就业数据等）和一些细分领域的具体指标（如生产生活用电量、铁路货运量等）都作为线性回归方程考察的影响因素，经过对历史数据的回归分析发现，当这些因素的数据在线性回归方程中得到的结果超过某一阈值时，股市在接下来这个周期里，其指数会下降（分类值为</a:t>
                </a:r>
                <a:r>
                  <a:rPr lang="en-US" altLang="zh-CN" sz="2000" dirty="0"/>
                  <a:t>0</a:t>
                </a:r>
                <a:r>
                  <a:rPr lang="zh-CN" altLang="zh-CN" sz="2000" dirty="0"/>
                  <a:t>）；反之则会上升（分类值为</a:t>
                </a:r>
                <a:r>
                  <a:rPr lang="en-US" altLang="zh-CN" sz="2000" dirty="0"/>
                  <a:t>1</a:t>
                </a:r>
                <a:r>
                  <a:rPr lang="zh-CN" altLang="zh-CN" sz="2000" dirty="0"/>
                  <a:t>）。那么这就是一个由线性回归问题转变而来的分类问题。逻辑回归就是专指这一类因变量为分类问题的回归问题。</a:t>
                </a:r>
              </a:p>
              <a:p>
                <a:pPr marL="342900" lvl="0" indent="-342900">
                  <a:spcBef>
                    <a:spcPts val="600"/>
                  </a:spcBef>
                  <a:buSzPct val="75000"/>
                  <a:buFont typeface="Wingdings" panose="05000000000000000000" pitchFamily="2" charset="2"/>
                  <a:buChar char="l"/>
                </a:pPr>
                <a:endParaRPr lang="zh-CN" altLang="en-US" sz="2000" dirty="0"/>
              </a:p>
            </p:txBody>
          </p:sp>
        </mc:Choice>
        <mc:Fallback xmlns="">
          <p:sp>
            <p:nvSpPr>
              <p:cNvPr id="40" name="文本框 39"/>
              <p:cNvSpPr txBox="1">
                <a:spLocks noRot="1" noChangeAspect="1" noMove="1" noResize="1" noEditPoints="1" noAdjustHandles="1" noChangeArrowheads="1" noChangeShapeType="1" noTextEdit="1"/>
              </p:cNvSpPr>
              <p:nvPr/>
            </p:nvSpPr>
            <p:spPr>
              <a:xfrm>
                <a:off x="324322" y="844352"/>
                <a:ext cx="8352928" cy="4611262"/>
              </a:xfrm>
              <a:prstGeom prst="rect">
                <a:avLst/>
              </a:prstGeom>
              <a:blipFill>
                <a:blip r:embed="rId3"/>
                <a:stretch>
                  <a:fillRect l="-438" t="-1587" r="-80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5727139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mc:AlternateContent xmlns:mc="http://schemas.openxmlformats.org/markup-compatibility/2006" xmlns:a14="http://schemas.microsoft.com/office/drawing/2010/main">
        <mc:Choice Requires="a14">
          <p:sp>
            <p:nvSpPr>
              <p:cNvPr id="40" name="文本框 39"/>
              <p:cNvSpPr txBox="1"/>
              <p:nvPr/>
            </p:nvSpPr>
            <p:spPr>
              <a:xfrm>
                <a:off x="324322" y="844352"/>
                <a:ext cx="8352928" cy="3818481"/>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zh-CN" sz="2000" dirty="0"/>
                  <a:t>经研究发现，简单地直接使用线性方程的值作为阈值对比的基础存在着一些不足。例如：线性回归方程中，作为影响因素出现的</a:t>
                </a:r>
                <a:r>
                  <a:rPr lang="en-US" altLang="zh-CN" sz="2000" i="1" dirty="0"/>
                  <a:t>x</a:t>
                </a:r>
                <a:r>
                  <a:rPr lang="zh-CN" altLang="zh-CN" sz="2000" dirty="0"/>
                  <a:t>来自于真实的测量结果，一般其取值范围是有限的，但是作为线性方程输出的</a:t>
                </a:r>
                <a:r>
                  <a:rPr lang="en-US" altLang="zh-CN" sz="2000" i="1" dirty="0"/>
                  <a:t>y</a:t>
                </a:r>
                <a:r>
                  <a:rPr lang="zh-CN" altLang="zh-CN" sz="2000" dirty="0"/>
                  <a:t>，其值域可能非常大，即不能反映真实世界的有限性，数学处理也很麻烦。</a:t>
                </a:r>
                <a:endParaRPr lang="en-US" altLang="zh-CN" sz="2000" dirty="0"/>
              </a:p>
              <a:p>
                <a:pPr marL="342900" lvl="0" indent="-342900">
                  <a:spcBef>
                    <a:spcPts val="600"/>
                  </a:spcBef>
                  <a:buSzPct val="75000"/>
                  <a:buFont typeface="Wingdings" panose="05000000000000000000" pitchFamily="2" charset="2"/>
                  <a:buChar char="l"/>
                </a:pPr>
                <a:r>
                  <a:rPr lang="zh-CN" altLang="zh-CN" sz="2000" dirty="0"/>
                  <a:t>另外，真实世界里的事物，一般都符合正态分布，大多数都应该出现在均值附近，只有极少数的例外出现在距离均值较远的地方，做逻辑回归分析的时候，需要能够反映和利用这一特点。于是，出现了下列应用广泛的阈值表示函数，式中</a:t>
                </a:r>
                <a:r>
                  <a:rPr lang="zh-CN" altLang="en-US" sz="2000" dirty="0"/>
                  <a:t>：</a:t>
                </a:r>
                <a:endParaRPr lang="en-US" altLang="zh-CN" sz="2000" i="1" dirty="0"/>
              </a:p>
              <a:p>
                <a:pPr lvl="0">
                  <a:spcBef>
                    <a:spcPts val="600"/>
                  </a:spcBef>
                  <a:buSzPct val="75000"/>
                </a:pPr>
                <a14:m>
                  <m:oMath xmlns:m="http://schemas.openxmlformats.org/officeDocument/2006/math">
                    <m:r>
                      <a:rPr lang="en-US" altLang="zh-CN" sz="2000" b="0" i="1" smtClean="0">
                        <a:latin typeface="Cambria Math" panose="02040503050406030204" pitchFamily="18" charset="0"/>
                      </a:rPr>
                      <m:t>      </m:t>
                    </m:r>
                    <m:r>
                      <a:rPr lang="en-US" altLang="zh-CN" sz="2000" i="1">
                        <a:latin typeface="Cambria Math" panose="02040503050406030204" pitchFamily="18" charset="0"/>
                      </a:rPr>
                      <m:t>𝑓</m:t>
                    </m:r>
                    <m:d>
                      <m:dPr>
                        <m:ctrlPr>
                          <a:rPr lang="zh-CN" altLang="zh-CN" sz="2000" i="1">
                            <a:latin typeface="Cambria Math" panose="02040503050406030204" pitchFamily="18" charset="0"/>
                          </a:rPr>
                        </m:ctrlPr>
                      </m:dPr>
                      <m:e>
                        <m:r>
                          <a:rPr lang="en-US" altLang="zh-CN" sz="2000" i="1">
                            <a:latin typeface="Cambria Math" panose="02040503050406030204" pitchFamily="18" charset="0"/>
                          </a:rPr>
                          <m:t>𝑥</m:t>
                        </m:r>
                      </m:e>
                    </m:d>
                    <m:r>
                      <a:rPr lang="en-US" altLang="zh-CN" sz="2000">
                        <a:latin typeface="Cambria Math" panose="02040503050406030204" pitchFamily="18" charset="0"/>
                      </a:rPr>
                      <m:t>=</m:t>
                    </m:r>
                    <m:f>
                      <m:fPr>
                        <m:ctrlPr>
                          <a:rPr lang="zh-CN" altLang="zh-CN" sz="2000" i="1">
                            <a:latin typeface="Cambria Math" panose="02040503050406030204" pitchFamily="18" charset="0"/>
                          </a:rPr>
                        </m:ctrlPr>
                      </m:fPr>
                      <m:num>
                        <m:r>
                          <a:rPr lang="en-US" altLang="zh-CN" sz="2000" i="1">
                            <a:latin typeface="Cambria Math" panose="02040503050406030204" pitchFamily="18" charset="0"/>
                          </a:rPr>
                          <m:t>1</m:t>
                        </m:r>
                      </m:num>
                      <m:den>
                        <m:r>
                          <a:rPr lang="en-US" altLang="zh-CN" sz="2000" i="1">
                            <a:latin typeface="Cambria Math" panose="02040503050406030204" pitchFamily="18" charset="0"/>
                          </a:rPr>
                          <m:t>1+</m:t>
                        </m:r>
                        <m:sSup>
                          <m:sSupPr>
                            <m:ctrlPr>
                              <a:rPr lang="zh-CN" altLang="zh-CN" sz="2000" i="1">
                                <a:latin typeface="Cambria Math" panose="02040503050406030204" pitchFamily="18" charset="0"/>
                              </a:rPr>
                            </m:ctrlPr>
                          </m:sSupPr>
                          <m:e>
                            <m:r>
                              <a:rPr lang="en-US" altLang="zh-CN" sz="2000" i="1">
                                <a:latin typeface="Cambria Math" panose="02040503050406030204" pitchFamily="18" charset="0"/>
                              </a:rPr>
                              <m:t>𝑒</m:t>
                            </m:r>
                          </m:e>
                          <m:sup>
                            <m:r>
                              <a:rPr lang="en-US" altLang="zh-CN" sz="2000" i="1">
                                <a:latin typeface="Cambria Math" panose="02040503050406030204" pitchFamily="18" charset="0"/>
                              </a:rPr>
                              <m:t>−</m:t>
                            </m:r>
                            <m:r>
                              <a:rPr lang="en-US" altLang="zh-CN" sz="2000" i="1">
                                <a:latin typeface="Cambria Math" panose="02040503050406030204" pitchFamily="18" charset="0"/>
                              </a:rPr>
                              <m:t>𝑥</m:t>
                            </m:r>
                          </m:sup>
                        </m:sSup>
                      </m:den>
                    </m:f>
                  </m:oMath>
                </a14:m>
                <a:r>
                  <a:rPr lang="zh-CN" altLang="zh-CN" sz="2000" dirty="0"/>
                  <a:t>称为</a:t>
                </a:r>
                <a:r>
                  <a:rPr lang="en-US" altLang="zh-CN" sz="2000" b="1" dirty="0"/>
                  <a:t>Sigmoid</a:t>
                </a:r>
                <a:r>
                  <a:rPr lang="zh-CN" altLang="zh-CN" sz="2000" b="1" dirty="0"/>
                  <a:t>函数</a:t>
                </a:r>
                <a:r>
                  <a:rPr lang="zh-CN" altLang="zh-CN" sz="2000" dirty="0"/>
                  <a:t>。</a:t>
                </a:r>
              </a:p>
              <a:p>
                <a:pPr marL="342900" lvl="0" indent="-342900">
                  <a:spcBef>
                    <a:spcPts val="600"/>
                  </a:spcBef>
                  <a:buSzPct val="75000"/>
                  <a:buFont typeface="Wingdings" panose="05000000000000000000" pitchFamily="2" charset="2"/>
                  <a:buChar char="l"/>
                </a:pPr>
                <a:endParaRPr lang="zh-CN" altLang="en-US" dirty="0"/>
              </a:p>
            </p:txBody>
          </p:sp>
        </mc:Choice>
        <mc:Fallback xmlns="">
          <p:sp>
            <p:nvSpPr>
              <p:cNvPr id="40" name="文本框 39"/>
              <p:cNvSpPr txBox="1">
                <a:spLocks noRot="1" noChangeAspect="1" noMove="1" noResize="1" noEditPoints="1" noAdjustHandles="1" noChangeArrowheads="1" noChangeShapeType="1" noTextEdit="1"/>
              </p:cNvSpPr>
              <p:nvPr/>
            </p:nvSpPr>
            <p:spPr>
              <a:xfrm>
                <a:off x="324322" y="844352"/>
                <a:ext cx="8352928" cy="3818481"/>
              </a:xfrm>
              <a:prstGeom prst="rect">
                <a:avLst/>
              </a:prstGeom>
              <a:blipFill>
                <a:blip r:embed="rId3"/>
                <a:stretch>
                  <a:fillRect l="-219" t="-958" r="-270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00925404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mc:AlternateContent xmlns:mc="http://schemas.openxmlformats.org/markup-compatibility/2006" xmlns:a14="http://schemas.microsoft.com/office/drawing/2010/main">
        <mc:Choice Requires="a14">
          <p:sp>
            <p:nvSpPr>
              <p:cNvPr id="2" name="矩形 1"/>
              <p:cNvSpPr/>
              <p:nvPr/>
            </p:nvSpPr>
            <p:spPr>
              <a:xfrm>
                <a:off x="939802" y="916360"/>
                <a:ext cx="5239028" cy="2252796"/>
              </a:xfrm>
              <a:prstGeom prst="rect">
                <a:avLst/>
              </a:prstGeom>
            </p:spPr>
            <p:txBody>
              <a:bodyPr wrap="square">
                <a:spAutoFit/>
              </a:bodyPr>
              <a:lstStyle/>
              <a:p>
                <a:pPr indent="304800" latinLnBrk="1">
                  <a:lnSpc>
                    <a:spcPct val="150000"/>
                  </a:lnSpc>
                  <a:spcAft>
                    <a:spcPts val="0"/>
                  </a:spcAft>
                </a:pPr>
                <a:endParaRPr lang="zh-CN" altLang="zh-CN" kern="100" dirty="0">
                  <a:latin typeface="Times New Roman" panose="020206030504050203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m:rPr>
                          <m:sty m:val="p"/>
                        </m:rPr>
                        <a:rPr lang="en-US" altLang="zh-CN" i="1" kern="100" dirty="0" smtClean="0">
                          <a:latin typeface="Cambria Math" panose="02040503050406030204" pitchFamily="18" charset="0"/>
                          <a:cs typeface="Times New Roman" panose="02020603050405020304" pitchFamily="18" charset="0"/>
                        </a:rPr>
                        <m:t>y</m:t>
                      </m:r>
                      <m:r>
                        <a:rPr lang="en-US" altLang="zh-CN" i="1">
                          <a:latin typeface="Cambria Math" panose="02040503050406030204" pitchFamily="18" charset="0"/>
                          <a:cs typeface="Times New Roman" panose="02020603050405020304" pitchFamily="18" charset="0"/>
                        </a:rPr>
                        <m:t>=</m:t>
                      </m:r>
                      <m:d>
                        <m:dPr>
                          <m:begChr m:val="{"/>
                          <m:endChr m:val=""/>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dPr>
                        <m:e>
                          <m:m>
                            <m:mPr>
                              <m:mcs>
                                <m:mc>
                                  <m:mcPr>
                                    <m:count m:val="1"/>
                                    <m:mcJc m:val="center"/>
                                  </m:mcPr>
                                </m:mc>
                              </m:mcs>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mPr>
                            <m:mr>
                              <m:e>
                                <m:r>
                                  <a:rPr lang="en-US" altLang="zh-CN">
                                    <a:latin typeface="Cambria Math" panose="02040503050406030204" pitchFamily="18" charset="0"/>
                                    <a:cs typeface="Times New Roman" panose="02020603050405020304" pitchFamily="18" charset="0"/>
                                  </a:rPr>
                                  <m:t>0,   </m:t>
                                </m:r>
                                <m:r>
                                  <a:rPr lang="zh-CN" altLang="zh-CN">
                                    <a:latin typeface="Cambria Math" panose="02040503050406030204" pitchFamily="18" charset="0"/>
                                    <a:cs typeface="Times New Roman" panose="02020603050405020304" pitchFamily="18" charset="0"/>
                                  </a:rPr>
                                  <m:t>当</m:t>
                                </m:r>
                                <m:f>
                                  <m:f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fPr>
                                  <m:num>
                                    <m:r>
                                      <a:rPr lang="en-US" altLang="zh-CN" i="1">
                                        <a:latin typeface="Cambria Math" panose="02040503050406030204" pitchFamily="18" charset="0"/>
                                        <a:cs typeface="Times New Roman" panose="02020603050405020304" pitchFamily="18" charset="0"/>
                                      </a:rPr>
                                      <m:t>1</m:t>
                                    </m:r>
                                  </m:num>
                                  <m:den>
                                    <m:r>
                                      <a:rPr lang="en-US" altLang="zh-CN" i="1">
                                        <a:latin typeface="Cambria Math" panose="02040503050406030204" pitchFamily="18" charset="0"/>
                                        <a:cs typeface="Times New Roman" panose="02020603050405020304" pitchFamily="18" charset="0"/>
                                      </a:rPr>
                                      <m:t>1+</m:t>
                                    </m:r>
                                    <m:sSup>
                                      <m:sSup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a:latin typeface="Cambria Math" panose="02040503050406030204" pitchFamily="18" charset="0"/>
                                            <a:cs typeface="Times New Roman" panose="02020603050405020304" pitchFamily="18" charset="0"/>
                                          </a:rPr>
                                          <m:t>𝑒</m:t>
                                        </m:r>
                                      </m:e>
                                      <m:sup>
                                        <m:r>
                                          <a:rPr lang="en-US" altLang="zh-CN" i="1">
                                            <a:latin typeface="Cambria Math" panose="02040503050406030204" pitchFamily="18" charset="0"/>
                                            <a:cs typeface="Times New Roman" panose="02020603050405020304" pitchFamily="18" charset="0"/>
                                          </a:rPr>
                                          <m:t>−(</m:t>
                                        </m:r>
                                        <m:sSub>
                                          <m:sSub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𝛼</m:t>
                                            </m:r>
                                          </m:e>
                                          <m:sub>
                                            <m:r>
                                              <a:rPr lang="en-US" altLang="zh-CN" i="1">
                                                <a:latin typeface="Cambria Math" panose="02040503050406030204" pitchFamily="18" charset="0"/>
                                                <a:cs typeface="Times New Roman" panose="02020603050405020304" pitchFamily="18" charset="0"/>
                                              </a:rPr>
                                              <m:t>1</m:t>
                                            </m:r>
                                          </m:sub>
                                        </m:sSub>
                                        <m:sSub>
                                          <m:sSub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𝑥</m:t>
                                            </m:r>
                                          </m:e>
                                          <m:sub>
                                            <m:r>
                                              <a:rPr lang="en-US" altLang="zh-CN" i="1">
                                                <a:latin typeface="Cambria Math" panose="02040503050406030204" pitchFamily="18" charset="0"/>
                                                <a:cs typeface="Times New Roman" panose="02020603050405020304" pitchFamily="18" charset="0"/>
                                              </a:rPr>
                                              <m:t>1</m:t>
                                            </m:r>
                                          </m:sub>
                                        </m:sSub>
                                        <m:r>
                                          <a:rPr lang="en-US" altLang="zh-CN" i="1">
                                            <a:latin typeface="Cambria Math" panose="02040503050406030204" pitchFamily="18" charset="0"/>
                                            <a:cs typeface="Times New Roman" panose="02020603050405020304" pitchFamily="18" charset="0"/>
                                          </a:rPr>
                                          <m:t>+</m:t>
                                        </m:r>
                                        <m:sSub>
                                          <m:sSub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𝛼</m:t>
                                            </m:r>
                                          </m:e>
                                          <m:sub>
                                            <m:r>
                                              <a:rPr lang="en-US" altLang="zh-CN" i="1">
                                                <a:latin typeface="Cambria Math" panose="02040503050406030204" pitchFamily="18" charset="0"/>
                                                <a:cs typeface="Times New Roman" panose="02020603050405020304" pitchFamily="18" charset="0"/>
                                              </a:rPr>
                                              <m:t>2</m:t>
                                            </m:r>
                                          </m:sub>
                                        </m:sSub>
                                        <m:sSub>
                                          <m:sSub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𝑥</m:t>
                                            </m:r>
                                          </m:e>
                                          <m:sub>
                                            <m:r>
                                              <a:rPr lang="en-US" altLang="zh-CN" i="1">
                                                <a:latin typeface="Cambria Math" panose="02040503050406030204" pitchFamily="18" charset="0"/>
                                                <a:cs typeface="Times New Roman" panose="02020603050405020304" pitchFamily="18" charset="0"/>
                                              </a:rPr>
                                              <m:t>2</m:t>
                                            </m:r>
                                          </m:sub>
                                        </m:sSub>
                                        <m:r>
                                          <a:rPr lang="en-US" altLang="zh-CN" i="1">
                                            <a:latin typeface="Cambria Math" panose="02040503050406030204" pitchFamily="18" charset="0"/>
                                            <a:cs typeface="Times New Roman" panose="02020603050405020304" pitchFamily="18" charset="0"/>
                                          </a:rPr>
                                          <m:t>+…+</m:t>
                                        </m:r>
                                        <m:sSub>
                                          <m:sSub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𝛼</m:t>
                                            </m:r>
                                          </m:e>
                                          <m:sub>
                                            <m:r>
                                              <a:rPr lang="en-US" altLang="zh-CN" i="1">
                                                <a:latin typeface="Cambria Math" panose="02040503050406030204" pitchFamily="18" charset="0"/>
                                                <a:cs typeface="Times New Roman" panose="02020603050405020304" pitchFamily="18" charset="0"/>
                                              </a:rPr>
                                              <m:t>𝑙</m:t>
                                            </m:r>
                                          </m:sub>
                                        </m:sSub>
                                        <m:sSub>
                                          <m:sSub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𝑥</m:t>
                                            </m:r>
                                          </m:e>
                                          <m:sub>
                                            <m:r>
                                              <a:rPr lang="en-US" altLang="zh-CN" i="1">
                                                <a:latin typeface="Cambria Math" panose="02040503050406030204" pitchFamily="18" charset="0"/>
                                                <a:cs typeface="Times New Roman" panose="02020603050405020304" pitchFamily="18" charset="0"/>
                                              </a:rPr>
                                              <m:t>𝑙</m:t>
                                            </m:r>
                                          </m:sub>
                                        </m:sSub>
                                        <m:r>
                                          <a:rPr lang="en-US" altLang="zh-CN" i="1">
                                            <a:latin typeface="Cambria Math" panose="02040503050406030204" pitchFamily="18" charset="0"/>
                                            <a:cs typeface="Times New Roman" panose="02020603050405020304" pitchFamily="18" charset="0"/>
                                          </a:rPr>
                                          <m:t>+</m:t>
                                        </m:r>
                                        <m:r>
                                          <a:rPr lang="en-US" altLang="zh-CN" i="1">
                                            <a:latin typeface="Cambria Math" panose="02040503050406030204" pitchFamily="18" charset="0"/>
                                            <a:cs typeface="Times New Roman" panose="02020603050405020304" pitchFamily="18" charset="0"/>
                                          </a:rPr>
                                          <m:t>𝛽</m:t>
                                        </m:r>
                                        <m:r>
                                          <a:rPr lang="en-US" altLang="zh-CN" i="1">
                                            <a:latin typeface="Cambria Math" panose="02040503050406030204" pitchFamily="18" charset="0"/>
                                            <a:cs typeface="Times New Roman" panose="02020603050405020304" pitchFamily="18" charset="0"/>
                                          </a:rPr>
                                          <m:t>)</m:t>
                                        </m:r>
                                      </m:sup>
                                    </m:sSup>
                                  </m:den>
                                </m:f>
                                <m:r>
                                  <a:rPr lang="en-US" altLang="zh-CN" i="1">
                                    <a:latin typeface="Cambria Math" panose="02040503050406030204" pitchFamily="18" charset="0"/>
                                    <a:cs typeface="Times New Roman" panose="02020603050405020304" pitchFamily="18" charset="0"/>
                                  </a:rPr>
                                  <m:t>&lt;0.5</m:t>
                                </m:r>
                              </m:e>
                            </m:mr>
                            <m:mr>
                              <m:e>
                                <m:r>
                                  <a:rPr lang="en-US" altLang="zh-CN" i="1">
                                    <a:latin typeface="Cambria Math" panose="02040503050406030204" pitchFamily="18" charset="0"/>
                                    <a:cs typeface="Times New Roman" panose="02020603050405020304" pitchFamily="18" charset="0"/>
                                  </a:rPr>
                                  <m:t>0/1</m:t>
                                </m:r>
                                <m:r>
                                  <a:rPr lang="en-US" altLang="zh-CN">
                                    <a:latin typeface="Cambria Math" panose="02040503050406030204" pitchFamily="18" charset="0"/>
                                    <a:cs typeface="Times New Roman" panose="02020603050405020304" pitchFamily="18" charset="0"/>
                                  </a:rPr>
                                  <m:t>,   </m:t>
                                </m:r>
                                <m:r>
                                  <a:rPr lang="zh-CN" altLang="zh-CN">
                                    <a:latin typeface="Cambria Math" panose="02040503050406030204" pitchFamily="18" charset="0"/>
                                    <a:cs typeface="Times New Roman" panose="02020603050405020304" pitchFamily="18" charset="0"/>
                                  </a:rPr>
                                  <m:t>当</m:t>
                                </m:r>
                                <m:f>
                                  <m:f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fPr>
                                  <m:num>
                                    <m:r>
                                      <a:rPr lang="en-US" altLang="zh-CN" i="1">
                                        <a:latin typeface="Cambria Math" panose="02040503050406030204" pitchFamily="18" charset="0"/>
                                        <a:cs typeface="Times New Roman" panose="02020603050405020304" pitchFamily="18" charset="0"/>
                                      </a:rPr>
                                      <m:t>1</m:t>
                                    </m:r>
                                  </m:num>
                                  <m:den>
                                    <m:r>
                                      <a:rPr lang="en-US" altLang="zh-CN" i="1">
                                        <a:latin typeface="Cambria Math" panose="02040503050406030204" pitchFamily="18" charset="0"/>
                                        <a:cs typeface="Times New Roman" panose="02020603050405020304" pitchFamily="18" charset="0"/>
                                      </a:rPr>
                                      <m:t>1+</m:t>
                                    </m:r>
                                    <m:sSup>
                                      <m:sSup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a:latin typeface="Cambria Math" panose="02040503050406030204" pitchFamily="18" charset="0"/>
                                            <a:cs typeface="Times New Roman" panose="02020603050405020304" pitchFamily="18" charset="0"/>
                                          </a:rPr>
                                          <m:t>𝑒</m:t>
                                        </m:r>
                                      </m:e>
                                      <m:sup>
                                        <m:r>
                                          <a:rPr lang="en-US" altLang="zh-CN" i="1">
                                            <a:latin typeface="Cambria Math" panose="02040503050406030204" pitchFamily="18" charset="0"/>
                                            <a:cs typeface="Times New Roman" panose="02020603050405020304" pitchFamily="18" charset="0"/>
                                          </a:rPr>
                                          <m:t>−(</m:t>
                                        </m:r>
                                        <m:sSub>
                                          <m:sSub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𝛼</m:t>
                                            </m:r>
                                          </m:e>
                                          <m:sub>
                                            <m:r>
                                              <a:rPr lang="en-US" altLang="zh-CN" i="1">
                                                <a:latin typeface="Cambria Math" panose="02040503050406030204" pitchFamily="18" charset="0"/>
                                                <a:cs typeface="Times New Roman" panose="02020603050405020304" pitchFamily="18" charset="0"/>
                                              </a:rPr>
                                              <m:t>1</m:t>
                                            </m:r>
                                          </m:sub>
                                        </m:sSub>
                                        <m:sSub>
                                          <m:sSub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𝑥</m:t>
                                            </m:r>
                                          </m:e>
                                          <m:sub>
                                            <m:r>
                                              <a:rPr lang="en-US" altLang="zh-CN" i="1">
                                                <a:latin typeface="Cambria Math" panose="02040503050406030204" pitchFamily="18" charset="0"/>
                                                <a:cs typeface="Times New Roman" panose="02020603050405020304" pitchFamily="18" charset="0"/>
                                              </a:rPr>
                                              <m:t>1</m:t>
                                            </m:r>
                                          </m:sub>
                                        </m:sSub>
                                        <m:r>
                                          <a:rPr lang="en-US" altLang="zh-CN" i="1">
                                            <a:latin typeface="Cambria Math" panose="02040503050406030204" pitchFamily="18" charset="0"/>
                                            <a:cs typeface="Times New Roman" panose="02020603050405020304" pitchFamily="18" charset="0"/>
                                          </a:rPr>
                                          <m:t>+</m:t>
                                        </m:r>
                                        <m:sSub>
                                          <m:sSub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𝛼</m:t>
                                            </m:r>
                                          </m:e>
                                          <m:sub>
                                            <m:r>
                                              <a:rPr lang="en-US" altLang="zh-CN" i="1">
                                                <a:latin typeface="Cambria Math" panose="02040503050406030204" pitchFamily="18" charset="0"/>
                                                <a:cs typeface="Times New Roman" panose="02020603050405020304" pitchFamily="18" charset="0"/>
                                              </a:rPr>
                                              <m:t>2</m:t>
                                            </m:r>
                                          </m:sub>
                                        </m:sSub>
                                        <m:sSub>
                                          <m:sSub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𝑥</m:t>
                                            </m:r>
                                          </m:e>
                                          <m:sub>
                                            <m:r>
                                              <a:rPr lang="en-US" altLang="zh-CN" i="1">
                                                <a:latin typeface="Cambria Math" panose="02040503050406030204" pitchFamily="18" charset="0"/>
                                                <a:cs typeface="Times New Roman" panose="02020603050405020304" pitchFamily="18" charset="0"/>
                                              </a:rPr>
                                              <m:t>2</m:t>
                                            </m:r>
                                          </m:sub>
                                        </m:sSub>
                                        <m:r>
                                          <a:rPr lang="en-US" altLang="zh-CN" i="1">
                                            <a:latin typeface="Cambria Math" panose="02040503050406030204" pitchFamily="18" charset="0"/>
                                            <a:cs typeface="Times New Roman" panose="02020603050405020304" pitchFamily="18" charset="0"/>
                                          </a:rPr>
                                          <m:t>+…+</m:t>
                                        </m:r>
                                        <m:sSub>
                                          <m:sSub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𝛼</m:t>
                                            </m:r>
                                          </m:e>
                                          <m:sub>
                                            <m:r>
                                              <a:rPr lang="en-US" altLang="zh-CN" i="1">
                                                <a:latin typeface="Cambria Math" panose="02040503050406030204" pitchFamily="18" charset="0"/>
                                                <a:cs typeface="Times New Roman" panose="02020603050405020304" pitchFamily="18" charset="0"/>
                                              </a:rPr>
                                              <m:t>𝑙</m:t>
                                            </m:r>
                                          </m:sub>
                                        </m:sSub>
                                        <m:sSub>
                                          <m:sSub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𝑥</m:t>
                                            </m:r>
                                          </m:e>
                                          <m:sub>
                                            <m:r>
                                              <a:rPr lang="en-US" altLang="zh-CN" i="1">
                                                <a:latin typeface="Cambria Math" panose="02040503050406030204" pitchFamily="18" charset="0"/>
                                                <a:cs typeface="Times New Roman" panose="02020603050405020304" pitchFamily="18" charset="0"/>
                                              </a:rPr>
                                              <m:t>𝑙</m:t>
                                            </m:r>
                                          </m:sub>
                                        </m:sSub>
                                        <m:r>
                                          <a:rPr lang="en-US" altLang="zh-CN" i="1">
                                            <a:latin typeface="Cambria Math" panose="02040503050406030204" pitchFamily="18" charset="0"/>
                                            <a:cs typeface="Times New Roman" panose="02020603050405020304" pitchFamily="18" charset="0"/>
                                          </a:rPr>
                                          <m:t>+</m:t>
                                        </m:r>
                                        <m:r>
                                          <a:rPr lang="en-US" altLang="zh-CN" i="1">
                                            <a:latin typeface="Cambria Math" panose="02040503050406030204" pitchFamily="18" charset="0"/>
                                            <a:cs typeface="Times New Roman" panose="02020603050405020304" pitchFamily="18" charset="0"/>
                                          </a:rPr>
                                          <m:t>𝛽</m:t>
                                        </m:r>
                                        <m:r>
                                          <a:rPr lang="en-US" altLang="zh-CN" i="1">
                                            <a:latin typeface="Cambria Math" panose="02040503050406030204" pitchFamily="18" charset="0"/>
                                            <a:cs typeface="Times New Roman" panose="02020603050405020304" pitchFamily="18" charset="0"/>
                                          </a:rPr>
                                          <m:t>)</m:t>
                                        </m:r>
                                      </m:sup>
                                    </m:sSup>
                                  </m:den>
                                </m:f>
                                <m:r>
                                  <a:rPr lang="en-US" altLang="zh-CN" i="1">
                                    <a:latin typeface="Cambria Math" panose="02040503050406030204" pitchFamily="18" charset="0"/>
                                    <a:cs typeface="Times New Roman" panose="02020603050405020304" pitchFamily="18" charset="0"/>
                                  </a:rPr>
                                  <m:t>=0.5</m:t>
                                </m:r>
                              </m:e>
                            </m:mr>
                            <m:mr>
                              <m:e>
                                <m:r>
                                  <a:rPr lang="en-US" altLang="zh-CN">
                                    <a:latin typeface="Cambria Math" panose="02040503050406030204" pitchFamily="18" charset="0"/>
                                    <a:cs typeface="Times New Roman" panose="02020603050405020304" pitchFamily="18" charset="0"/>
                                  </a:rPr>
                                  <m:t>1,   </m:t>
                                </m:r>
                                <m:r>
                                  <a:rPr lang="zh-CN" altLang="zh-CN">
                                    <a:latin typeface="Cambria Math" panose="02040503050406030204" pitchFamily="18" charset="0"/>
                                    <a:cs typeface="Times New Roman" panose="02020603050405020304" pitchFamily="18" charset="0"/>
                                  </a:rPr>
                                  <m:t>当</m:t>
                                </m:r>
                                <m:f>
                                  <m:f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fPr>
                                  <m:num>
                                    <m:r>
                                      <a:rPr lang="en-US" altLang="zh-CN" i="1">
                                        <a:latin typeface="Cambria Math" panose="02040503050406030204" pitchFamily="18" charset="0"/>
                                        <a:cs typeface="Times New Roman" panose="02020603050405020304" pitchFamily="18" charset="0"/>
                                      </a:rPr>
                                      <m:t>1</m:t>
                                    </m:r>
                                  </m:num>
                                  <m:den>
                                    <m:r>
                                      <a:rPr lang="en-US" altLang="zh-CN" i="1">
                                        <a:latin typeface="Cambria Math" panose="02040503050406030204" pitchFamily="18" charset="0"/>
                                        <a:cs typeface="Times New Roman" panose="02020603050405020304" pitchFamily="18" charset="0"/>
                                      </a:rPr>
                                      <m:t>1+</m:t>
                                    </m:r>
                                    <m:sSup>
                                      <m:sSup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a:latin typeface="Cambria Math" panose="02040503050406030204" pitchFamily="18" charset="0"/>
                                            <a:cs typeface="Times New Roman" panose="02020603050405020304" pitchFamily="18" charset="0"/>
                                          </a:rPr>
                                          <m:t>𝑒</m:t>
                                        </m:r>
                                      </m:e>
                                      <m:sup>
                                        <m:r>
                                          <a:rPr lang="en-US" altLang="zh-CN" i="1">
                                            <a:latin typeface="Cambria Math" panose="02040503050406030204" pitchFamily="18" charset="0"/>
                                            <a:cs typeface="Times New Roman" panose="02020603050405020304" pitchFamily="18" charset="0"/>
                                          </a:rPr>
                                          <m:t>−(</m:t>
                                        </m:r>
                                        <m:sSub>
                                          <m:sSub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𝛼</m:t>
                                            </m:r>
                                          </m:e>
                                          <m:sub>
                                            <m:r>
                                              <a:rPr lang="en-US" altLang="zh-CN" i="1">
                                                <a:latin typeface="Cambria Math" panose="02040503050406030204" pitchFamily="18" charset="0"/>
                                                <a:cs typeface="Times New Roman" panose="02020603050405020304" pitchFamily="18" charset="0"/>
                                              </a:rPr>
                                              <m:t>1</m:t>
                                            </m:r>
                                          </m:sub>
                                        </m:sSub>
                                        <m:sSub>
                                          <m:sSub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𝑥</m:t>
                                            </m:r>
                                          </m:e>
                                          <m:sub>
                                            <m:r>
                                              <a:rPr lang="en-US" altLang="zh-CN" i="1">
                                                <a:latin typeface="Cambria Math" panose="02040503050406030204" pitchFamily="18" charset="0"/>
                                                <a:cs typeface="Times New Roman" panose="02020603050405020304" pitchFamily="18" charset="0"/>
                                              </a:rPr>
                                              <m:t>1</m:t>
                                            </m:r>
                                          </m:sub>
                                        </m:sSub>
                                        <m:r>
                                          <a:rPr lang="en-US" altLang="zh-CN" i="1">
                                            <a:latin typeface="Cambria Math" panose="02040503050406030204" pitchFamily="18" charset="0"/>
                                            <a:cs typeface="Times New Roman" panose="02020603050405020304" pitchFamily="18" charset="0"/>
                                          </a:rPr>
                                          <m:t>+</m:t>
                                        </m:r>
                                        <m:sSub>
                                          <m:sSub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𝛼</m:t>
                                            </m:r>
                                          </m:e>
                                          <m:sub>
                                            <m:r>
                                              <a:rPr lang="en-US" altLang="zh-CN" i="1">
                                                <a:latin typeface="Cambria Math" panose="02040503050406030204" pitchFamily="18" charset="0"/>
                                                <a:cs typeface="Times New Roman" panose="02020603050405020304" pitchFamily="18" charset="0"/>
                                              </a:rPr>
                                              <m:t>2</m:t>
                                            </m:r>
                                          </m:sub>
                                        </m:sSub>
                                        <m:sSub>
                                          <m:sSub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𝑥</m:t>
                                            </m:r>
                                          </m:e>
                                          <m:sub>
                                            <m:r>
                                              <a:rPr lang="en-US" altLang="zh-CN" i="1">
                                                <a:latin typeface="Cambria Math" panose="02040503050406030204" pitchFamily="18" charset="0"/>
                                                <a:cs typeface="Times New Roman" panose="02020603050405020304" pitchFamily="18" charset="0"/>
                                              </a:rPr>
                                              <m:t>2</m:t>
                                            </m:r>
                                          </m:sub>
                                        </m:sSub>
                                        <m:r>
                                          <a:rPr lang="en-US" altLang="zh-CN" i="1">
                                            <a:latin typeface="Cambria Math" panose="02040503050406030204" pitchFamily="18" charset="0"/>
                                            <a:cs typeface="Times New Roman" panose="02020603050405020304" pitchFamily="18" charset="0"/>
                                          </a:rPr>
                                          <m:t>+…+</m:t>
                                        </m:r>
                                        <m:sSub>
                                          <m:sSub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𝛼</m:t>
                                            </m:r>
                                          </m:e>
                                          <m:sub>
                                            <m:r>
                                              <a:rPr lang="en-US" altLang="zh-CN" i="1">
                                                <a:latin typeface="Cambria Math" panose="02040503050406030204" pitchFamily="18" charset="0"/>
                                                <a:cs typeface="Times New Roman" panose="02020603050405020304" pitchFamily="18" charset="0"/>
                                              </a:rPr>
                                              <m:t>𝑙</m:t>
                                            </m:r>
                                          </m:sub>
                                        </m:sSub>
                                        <m:sSub>
                                          <m:sSubPr>
                                            <m:ctrlPr>
                                              <a:rPr lang="zh-CN" altLang="zh-CN" i="1">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cs typeface="Times New Roman" panose="02020603050405020304" pitchFamily="18" charset="0"/>
                                              </a:rPr>
                                              <m:t>𝑥</m:t>
                                            </m:r>
                                          </m:e>
                                          <m:sub>
                                            <m:r>
                                              <a:rPr lang="en-US" altLang="zh-CN" i="1">
                                                <a:latin typeface="Cambria Math" panose="02040503050406030204" pitchFamily="18" charset="0"/>
                                                <a:cs typeface="Times New Roman" panose="02020603050405020304" pitchFamily="18" charset="0"/>
                                              </a:rPr>
                                              <m:t>𝑙</m:t>
                                            </m:r>
                                          </m:sub>
                                        </m:sSub>
                                        <m:r>
                                          <a:rPr lang="en-US" altLang="zh-CN" i="1">
                                            <a:latin typeface="Cambria Math" panose="02040503050406030204" pitchFamily="18" charset="0"/>
                                            <a:cs typeface="Times New Roman" panose="02020603050405020304" pitchFamily="18" charset="0"/>
                                          </a:rPr>
                                          <m:t>+</m:t>
                                        </m:r>
                                        <m:r>
                                          <a:rPr lang="en-US" altLang="zh-CN" i="1">
                                            <a:latin typeface="Cambria Math" panose="02040503050406030204" pitchFamily="18" charset="0"/>
                                            <a:cs typeface="Times New Roman" panose="02020603050405020304" pitchFamily="18" charset="0"/>
                                          </a:rPr>
                                          <m:t>𝛽</m:t>
                                        </m:r>
                                        <m:r>
                                          <a:rPr lang="en-US" altLang="zh-CN" i="1">
                                            <a:latin typeface="Cambria Math" panose="02040503050406030204" pitchFamily="18" charset="0"/>
                                            <a:cs typeface="Times New Roman" panose="02020603050405020304" pitchFamily="18" charset="0"/>
                                          </a:rPr>
                                          <m:t>)</m:t>
                                        </m:r>
                                      </m:sup>
                                    </m:sSup>
                                  </m:den>
                                </m:f>
                                <m:r>
                                  <a:rPr lang="en-US" altLang="zh-CN" i="1">
                                    <a:latin typeface="Cambria Math" panose="02040503050406030204" pitchFamily="18" charset="0"/>
                                    <a:cs typeface="Times New Roman" panose="02020603050405020304" pitchFamily="18" charset="0"/>
                                  </a:rPr>
                                  <m:t>&gt;0.5</m:t>
                                </m:r>
                              </m:e>
                            </m:mr>
                          </m:m>
                        </m:e>
                      </m:d>
                    </m:oMath>
                  </m:oMathPara>
                </a14:m>
                <a:endParaRPr lang="zh-CN" altLang="en-US" dirty="0"/>
              </a:p>
            </p:txBody>
          </p:sp>
        </mc:Choice>
        <mc:Fallback xmlns="">
          <p:sp>
            <p:nvSpPr>
              <p:cNvPr id="2" name="矩形 1"/>
              <p:cNvSpPr>
                <a:spLocks noRot="1" noChangeAspect="1" noMove="1" noResize="1" noEditPoints="1" noAdjustHandles="1" noChangeArrowheads="1" noChangeShapeType="1" noTextEdit="1"/>
              </p:cNvSpPr>
              <p:nvPr/>
            </p:nvSpPr>
            <p:spPr>
              <a:xfrm>
                <a:off x="939802" y="916360"/>
                <a:ext cx="5239028" cy="2252796"/>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 name="矩形 2"/>
              <p:cNvSpPr/>
              <p:nvPr/>
            </p:nvSpPr>
            <p:spPr>
              <a:xfrm>
                <a:off x="4267686" y="2387084"/>
                <a:ext cx="608628"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i="1">
                          <a:latin typeface="Cambria Math" panose="02040503050406030204" pitchFamily="18" charset="0"/>
                        </a:rPr>
                        <m:t>𝑦</m:t>
                      </m:r>
                      <m:r>
                        <a:rPr lang="zh-CN" altLang="en-US" i="0">
                          <a:latin typeface="Cambria Math" panose="02040503050406030204" pitchFamily="18" charset="0"/>
                        </a:rPr>
                        <m:t>=</m:t>
                      </m:r>
                    </m:oMath>
                  </m:oMathPara>
                </a14:m>
                <a:endParaRPr lang="zh-CN" altLang="en-US" dirty="0"/>
              </a:p>
            </p:txBody>
          </p:sp>
        </mc:Choice>
        <mc:Fallback xmlns="">
          <p:sp>
            <p:nvSpPr>
              <p:cNvPr id="3" name="矩形 2"/>
              <p:cNvSpPr>
                <a:spLocks noRot="1" noChangeAspect="1" noMove="1" noResize="1" noEditPoints="1" noAdjustHandles="1" noChangeArrowheads="1" noChangeShapeType="1" noTextEdit="1"/>
              </p:cNvSpPr>
              <p:nvPr/>
            </p:nvSpPr>
            <p:spPr>
              <a:xfrm>
                <a:off x="4267686" y="2387084"/>
                <a:ext cx="608628" cy="369332"/>
              </a:xfrm>
              <a:prstGeom prst="rect">
                <a:avLst/>
              </a:prstGeom>
              <a:blipFill>
                <a:blip r:embed="rId4"/>
                <a:stretch>
                  <a:fillRect b="-666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7352179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1631216"/>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如图 </a:t>
            </a:r>
            <a:r>
              <a:rPr lang="en-US" altLang="zh-CN" sz="2000" dirty="0"/>
              <a:t>14-3 (b)</a:t>
            </a:r>
            <a:r>
              <a:rPr lang="zh-CN" altLang="en-US" sz="2000" dirty="0"/>
              <a:t>所示，在</a:t>
            </a:r>
            <a:r>
              <a:rPr lang="en-US" altLang="zh-CN" sz="2000" dirty="0"/>
              <a:t>Sigmoid</a:t>
            </a:r>
            <a:r>
              <a:rPr lang="zh-CN" altLang="en-US" sz="2000" dirty="0"/>
              <a:t>函数的图像中，不论</a:t>
            </a:r>
            <a:r>
              <a:rPr lang="en-US" altLang="zh-CN" sz="2000" dirty="0"/>
              <a:t>x</a:t>
            </a:r>
            <a:r>
              <a:rPr lang="zh-CN" altLang="en-US" sz="2000" dirty="0"/>
              <a:t>取值如何扩展，其</a:t>
            </a:r>
            <a:r>
              <a:rPr lang="en-US" altLang="zh-CN" sz="2000" dirty="0"/>
              <a:t>y</a:t>
            </a:r>
            <a:r>
              <a:rPr lang="zh-CN" altLang="en-US" sz="2000" dirty="0"/>
              <a:t>的值都不会超过</a:t>
            </a:r>
            <a:r>
              <a:rPr lang="en-US" altLang="zh-CN" sz="2000" dirty="0"/>
              <a:t>Y</a:t>
            </a:r>
            <a:r>
              <a:rPr lang="zh-CN" altLang="en-US" sz="2000" dirty="0"/>
              <a:t>轴的坐标范围。同时，这个函数的图像和正态分布概率密度的积分形式（也就是正态分布函数）非常相似，比较好地反映了正态分布的内在规律。而图 </a:t>
            </a:r>
            <a:r>
              <a:rPr lang="en-US" altLang="zh-CN" sz="2000" dirty="0"/>
              <a:t>14-3 (a)</a:t>
            </a:r>
            <a:r>
              <a:rPr lang="zh-CN" altLang="en-US" sz="2000" dirty="0"/>
              <a:t>所示的线性方程图像，随着</a:t>
            </a:r>
            <a:r>
              <a:rPr lang="en-US" altLang="zh-CN" sz="2000" dirty="0"/>
              <a:t>x</a:t>
            </a:r>
            <a:r>
              <a:rPr lang="zh-CN" altLang="en-US" sz="2000" dirty="0"/>
              <a:t>的取值扩展到图像</a:t>
            </a:r>
            <a:r>
              <a:rPr lang="en-US" altLang="zh-CN" sz="2000" dirty="0"/>
              <a:t>X</a:t>
            </a:r>
            <a:r>
              <a:rPr lang="zh-CN" altLang="en-US" sz="2000" dirty="0"/>
              <a:t>坐标轴以外，</a:t>
            </a:r>
            <a:r>
              <a:rPr lang="en-US" altLang="zh-CN" sz="2000" dirty="0"/>
              <a:t>y</a:t>
            </a:r>
            <a:r>
              <a:rPr lang="zh-CN" altLang="en-US" sz="2000" dirty="0"/>
              <a:t>的取值也会扩展到图像</a:t>
            </a:r>
            <a:r>
              <a:rPr lang="en-US" altLang="zh-CN" sz="2000" dirty="0"/>
              <a:t>Y</a:t>
            </a:r>
            <a:r>
              <a:rPr lang="zh-CN" altLang="en-US" sz="2000" dirty="0"/>
              <a:t>坐标轴以外。</a:t>
            </a:r>
            <a:endParaRPr lang="zh-CN" altLang="en-US" dirty="0"/>
          </a:p>
        </p:txBody>
      </p:sp>
      <p:pic>
        <p:nvPicPr>
          <p:cNvPr id="8" name="图片 7"/>
          <p:cNvPicPr/>
          <p:nvPr/>
        </p:nvPicPr>
        <p:blipFill>
          <a:blip r:embed="rId3">
            <a:extLst>
              <a:ext uri="{28A0092B-C50C-407E-A947-70E740481C1C}">
                <a14:useLocalDpi xmlns:a14="http://schemas.microsoft.com/office/drawing/2010/main" val="0"/>
              </a:ext>
            </a:extLst>
          </a:blip>
          <a:stretch>
            <a:fillRect/>
          </a:stretch>
        </p:blipFill>
        <p:spPr>
          <a:xfrm>
            <a:off x="1413934" y="2475568"/>
            <a:ext cx="6006403" cy="2465802"/>
          </a:xfrm>
          <a:prstGeom prst="rect">
            <a:avLst/>
          </a:prstGeom>
        </p:spPr>
      </p:pic>
    </p:spTree>
    <p:extLst>
      <p:ext uri="{BB962C8B-B14F-4D97-AF65-F5344CB8AC3E}">
        <p14:creationId xmlns:p14="http://schemas.microsoft.com/office/powerpoint/2010/main" val="20555698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en-US" altLang="zh-CN" sz="2000" dirty="0"/>
              <a:t>【</a:t>
            </a:r>
            <a:r>
              <a:rPr lang="zh-CN" altLang="en-US" sz="2000" dirty="0"/>
              <a:t>例 </a:t>
            </a:r>
            <a:r>
              <a:rPr lang="en-US" altLang="zh-CN" sz="2000" dirty="0"/>
              <a:t>14 3】</a:t>
            </a:r>
            <a:r>
              <a:rPr lang="zh-CN" altLang="en-US" sz="2000" dirty="0"/>
              <a:t>以上节中的数据为例，使用</a:t>
            </a:r>
            <a:r>
              <a:rPr lang="en-US" altLang="zh-CN" sz="2000" dirty="0"/>
              <a:t>Python</a:t>
            </a:r>
            <a:r>
              <a:rPr lang="zh-CN" altLang="en-US" sz="2000" dirty="0"/>
              <a:t>实现逻辑回归。</a:t>
            </a:r>
            <a:endParaRPr lang="zh-CN" altLang="en-US" dirty="0"/>
          </a:p>
        </p:txBody>
      </p:sp>
      <p:graphicFrame>
        <p:nvGraphicFramePr>
          <p:cNvPr id="2" name="对象 1"/>
          <p:cNvGraphicFramePr>
            <a:graphicFrameLocks noChangeAspect="1"/>
          </p:cNvGraphicFramePr>
          <p:nvPr>
            <p:extLst>
              <p:ext uri="{D42A27DB-BD31-4B8C-83A1-F6EECF244321}">
                <p14:modId xmlns:p14="http://schemas.microsoft.com/office/powerpoint/2010/main" val="1284686337"/>
              </p:ext>
            </p:extLst>
          </p:nvPr>
        </p:nvGraphicFramePr>
        <p:xfrm>
          <a:off x="601339" y="1348408"/>
          <a:ext cx="6348811" cy="3592962"/>
        </p:xfrm>
        <a:graphic>
          <a:graphicData uri="http://schemas.openxmlformats.org/presentationml/2006/ole">
            <mc:AlternateContent xmlns:mc="http://schemas.openxmlformats.org/markup-compatibility/2006">
              <mc:Choice xmlns:v="urn:schemas-microsoft-com:vml" Requires="v">
                <p:oleObj r:id="rId3" imgW="8368200" imgH="4736160" progId="">
                  <p:embed/>
                </p:oleObj>
              </mc:Choice>
              <mc:Fallback>
                <p:oleObj r:id="rId3" imgW="8368200" imgH="4736160" progId="">
                  <p:embed/>
                  <p:pic>
                    <p:nvPicPr>
                      <p:cNvPr id="0" name=""/>
                      <p:cNvPicPr/>
                      <p:nvPr/>
                    </p:nvPicPr>
                    <p:blipFill>
                      <a:blip r:embed="rId4"/>
                      <a:stretch>
                        <a:fillRect/>
                      </a:stretch>
                    </p:blipFill>
                    <p:spPr>
                      <a:xfrm>
                        <a:off x="601339" y="1348408"/>
                        <a:ext cx="6348811" cy="3592962"/>
                      </a:xfrm>
                      <a:prstGeom prst="rect">
                        <a:avLst/>
                      </a:prstGeom>
                    </p:spPr>
                  </p:pic>
                </p:oleObj>
              </mc:Fallback>
            </mc:AlternateContent>
          </a:graphicData>
        </a:graphic>
      </p:graphicFrame>
    </p:spTree>
    <p:extLst>
      <p:ext uri="{BB962C8B-B14F-4D97-AF65-F5344CB8AC3E}">
        <p14:creationId xmlns:p14="http://schemas.microsoft.com/office/powerpoint/2010/main" val="345562890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400110"/>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000" dirty="0"/>
              <a:t>继续：</a:t>
            </a:r>
            <a:endParaRPr lang="zh-CN" altLang="en-US" dirty="0"/>
          </a:p>
        </p:txBody>
      </p:sp>
      <p:pic>
        <p:nvPicPr>
          <p:cNvPr id="6" name="图片 5">
            <a:extLst>
              <a:ext uri="{FF2B5EF4-FFF2-40B4-BE49-F238E27FC236}">
                <a16:creationId xmlns:a16="http://schemas.microsoft.com/office/drawing/2014/main" id="{FA784B1A-E3CE-470D-A753-5816F01554DF}"/>
              </a:ext>
            </a:extLst>
          </p:cNvPr>
          <p:cNvPicPr>
            <a:picLocks noChangeAspect="1"/>
          </p:cNvPicPr>
          <p:nvPr/>
        </p:nvPicPr>
        <p:blipFill>
          <a:blip r:embed="rId3"/>
          <a:stretch>
            <a:fillRect/>
          </a:stretch>
        </p:blipFill>
        <p:spPr>
          <a:xfrm>
            <a:off x="324633" y="2212504"/>
            <a:ext cx="5231869" cy="2847464"/>
          </a:xfrm>
          <a:prstGeom prst="rect">
            <a:avLst/>
          </a:prstGeom>
        </p:spPr>
      </p:pic>
      <p:pic>
        <p:nvPicPr>
          <p:cNvPr id="4" name="图片 3">
            <a:extLst>
              <a:ext uri="{FF2B5EF4-FFF2-40B4-BE49-F238E27FC236}">
                <a16:creationId xmlns:a16="http://schemas.microsoft.com/office/drawing/2014/main" id="{BC140BB3-CC88-4478-B65E-80835D50617B}"/>
              </a:ext>
            </a:extLst>
          </p:cNvPr>
          <p:cNvPicPr>
            <a:picLocks noChangeAspect="1"/>
          </p:cNvPicPr>
          <p:nvPr/>
        </p:nvPicPr>
        <p:blipFill>
          <a:blip r:embed="rId4"/>
          <a:stretch>
            <a:fillRect/>
          </a:stretch>
        </p:blipFill>
        <p:spPr>
          <a:xfrm>
            <a:off x="2617213" y="361247"/>
            <a:ext cx="6081079" cy="3065530"/>
          </a:xfrm>
          <a:prstGeom prst="rect">
            <a:avLst/>
          </a:prstGeom>
        </p:spPr>
      </p:pic>
    </p:spTree>
    <p:extLst>
      <p:ext uri="{BB962C8B-B14F-4D97-AF65-F5344CB8AC3E}">
        <p14:creationId xmlns:p14="http://schemas.microsoft.com/office/powerpoint/2010/main" val="326049691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rot="1057730">
            <a:off x="4309745" y="2483485"/>
            <a:ext cx="4839335" cy="1766570"/>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Footer Text"/>
          <p:cNvSpPr txBox="1"/>
          <p:nvPr/>
        </p:nvSpPr>
        <p:spPr>
          <a:xfrm>
            <a:off x="939802" y="1672814"/>
            <a:ext cx="74282" cy="442397"/>
          </a:xfrm>
          <a:prstGeom prst="rect">
            <a:avLst/>
          </a:prstGeom>
          <a:noFill/>
        </p:spPr>
        <p:txBody>
          <a:bodyPr wrap="square" lIns="0" tIns="0" rIns="0" bIns="0" rtlCol="0" anchor="ctr">
            <a:spAutoFit/>
          </a:bodyPr>
          <a:lstStyle/>
          <a:p>
            <a:pPr lvl="0" algn="l">
              <a:lnSpc>
                <a:spcPct val="120000"/>
              </a:lnSpc>
              <a:buClrTx/>
              <a:buSzTx/>
              <a:buFontTx/>
            </a:pPr>
            <a:endParaRPr lang="zh-CN" altLang="en-US" sz="2400" dirty="0">
              <a:solidFill>
                <a:schemeClr val="bg1">
                  <a:lumMod val="65000"/>
                </a:schemeClr>
              </a:solidFill>
              <a:latin typeface="华文中宋" panose="02010600040101010101" charset="-122"/>
              <a:ea typeface="华文中宋" panose="02010600040101010101" charset="-122"/>
              <a:cs typeface="+mn-ea"/>
              <a:sym typeface="Arial" panose="020B0604020202020204" pitchFamily="34" charset="0"/>
            </a:endParaRPr>
          </a:p>
        </p:txBody>
      </p:sp>
      <p:sp>
        <p:nvSpPr>
          <p:cNvPr id="29" name="Footer Text"/>
          <p:cNvSpPr txBox="1"/>
          <p:nvPr/>
        </p:nvSpPr>
        <p:spPr>
          <a:xfrm>
            <a:off x="1168824" y="3885821"/>
            <a:ext cx="245110" cy="109854"/>
          </a:xfrm>
          <a:prstGeom prst="rect">
            <a:avLst/>
          </a:prstGeom>
          <a:noFill/>
        </p:spPr>
        <p:txBody>
          <a:bodyPr wrap="square" lIns="0" tIns="0" rIns="0" bIns="0" rtlCol="0">
            <a:spAutoFit/>
          </a:bodyPr>
          <a:lstStyle/>
          <a:p>
            <a:pPr algn="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ooter Text"/>
          <p:cNvSpPr txBox="1"/>
          <p:nvPr/>
        </p:nvSpPr>
        <p:spPr>
          <a:xfrm>
            <a:off x="6623546" y="1792215"/>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ooter Text"/>
          <p:cNvSpPr txBox="1"/>
          <p:nvPr/>
        </p:nvSpPr>
        <p:spPr>
          <a:xfrm>
            <a:off x="6399394" y="3885967"/>
            <a:ext cx="1510477" cy="109855"/>
          </a:xfrm>
          <a:prstGeom prst="rect">
            <a:avLst/>
          </a:prstGeom>
          <a:noFill/>
        </p:spPr>
        <p:txBody>
          <a:bodyPr wrap="square" lIns="0" tIns="0" rIns="0" bIns="0" rtlCol="0">
            <a:spAutoFit/>
          </a:bodyPr>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文本框 39"/>
          <p:cNvSpPr txBox="1"/>
          <p:nvPr/>
        </p:nvSpPr>
        <p:spPr>
          <a:xfrm>
            <a:off x="324322" y="844352"/>
            <a:ext cx="8352928" cy="723275"/>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zh-CN" dirty="0"/>
              <a:t>进一步地观察模型的拟合效果。</a:t>
            </a:r>
          </a:p>
          <a:p>
            <a:pPr marL="342900" lvl="0" indent="-342900">
              <a:spcBef>
                <a:spcPts val="600"/>
              </a:spcBef>
              <a:buSzPct val="75000"/>
              <a:buFont typeface="Wingdings" panose="05000000000000000000" pitchFamily="2" charset="2"/>
              <a:buChar char="l"/>
            </a:pPr>
            <a:endParaRPr lang="zh-CN" altLang="en-US" dirty="0"/>
          </a:p>
        </p:txBody>
      </p:sp>
      <p:graphicFrame>
        <p:nvGraphicFramePr>
          <p:cNvPr id="2" name="对象 1"/>
          <p:cNvGraphicFramePr>
            <a:graphicFrameLocks noChangeAspect="1"/>
          </p:cNvGraphicFramePr>
          <p:nvPr>
            <p:extLst>
              <p:ext uri="{D42A27DB-BD31-4B8C-83A1-F6EECF244321}">
                <p14:modId xmlns:p14="http://schemas.microsoft.com/office/powerpoint/2010/main" val="160215897"/>
              </p:ext>
            </p:extLst>
          </p:nvPr>
        </p:nvGraphicFramePr>
        <p:xfrm>
          <a:off x="468338" y="1224471"/>
          <a:ext cx="4413973" cy="3751697"/>
        </p:xfrm>
        <a:graphic>
          <a:graphicData uri="http://schemas.openxmlformats.org/presentationml/2006/ole">
            <mc:AlternateContent xmlns:mc="http://schemas.openxmlformats.org/markup-compatibility/2006">
              <mc:Choice xmlns:v="urn:schemas-microsoft-com:vml" Requires="v">
                <p:oleObj r:id="rId3" imgW="5841000" imgH="4964760" progId="">
                  <p:embed/>
                </p:oleObj>
              </mc:Choice>
              <mc:Fallback>
                <p:oleObj r:id="rId3" imgW="5841000" imgH="4964760" progId="">
                  <p:embed/>
                  <p:pic>
                    <p:nvPicPr>
                      <p:cNvPr id="0" name=""/>
                      <p:cNvPicPr/>
                      <p:nvPr/>
                    </p:nvPicPr>
                    <p:blipFill>
                      <a:blip r:embed="rId4"/>
                      <a:stretch>
                        <a:fillRect/>
                      </a:stretch>
                    </p:blipFill>
                    <p:spPr>
                      <a:xfrm>
                        <a:off x="468338" y="1224471"/>
                        <a:ext cx="4413973" cy="3751697"/>
                      </a:xfrm>
                      <a:prstGeom prst="rect">
                        <a:avLst/>
                      </a:prstGeom>
                    </p:spPr>
                  </p:pic>
                </p:oleObj>
              </mc:Fallback>
            </mc:AlternateContent>
          </a:graphicData>
        </a:graphic>
      </p:graphicFrame>
      <p:sp>
        <p:nvSpPr>
          <p:cNvPr id="3" name="矩形 2"/>
          <p:cNvSpPr/>
          <p:nvPr/>
        </p:nvSpPr>
        <p:spPr>
          <a:xfrm>
            <a:off x="5491763" y="4099264"/>
            <a:ext cx="3185487" cy="369332"/>
          </a:xfrm>
          <a:prstGeom prst="rect">
            <a:avLst/>
          </a:prstGeom>
        </p:spPr>
        <p:txBody>
          <a:bodyPr wrap="none">
            <a:spAutoFit/>
          </a:bodyPr>
          <a:lstStyle/>
          <a:p>
            <a:r>
              <a:rPr lang="zh-CN" altLang="zh-CN" dirty="0">
                <a:latin typeface="Times New Roman" panose="02020603050405020304" pitchFamily="18" charset="0"/>
                <a:cs typeface="Times New Roman" panose="02020603050405020304" pitchFamily="18" charset="0"/>
              </a:rPr>
              <a:t>波士顿房价逻辑回归分类结果</a:t>
            </a:r>
            <a:endParaRPr lang="zh-CN" altLang="en-US" dirty="0"/>
          </a:p>
        </p:txBody>
      </p:sp>
      <p:pic>
        <p:nvPicPr>
          <p:cNvPr id="16405" name="Picture 21">
            <a:extLst>
              <a:ext uri="{FF2B5EF4-FFF2-40B4-BE49-F238E27FC236}">
                <a16:creationId xmlns:a16="http://schemas.microsoft.com/office/drawing/2014/main" id="{E985C15E-9C35-4528-8054-7D3D4842295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32834" y="1459709"/>
            <a:ext cx="4122155" cy="22256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0279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2" hidden="1"/>
          <p:cNvGrpSpPr/>
          <p:nvPr/>
        </p:nvGrpSpPr>
        <p:grpSpPr>
          <a:xfrm>
            <a:off x="1394613" y="1458583"/>
            <a:ext cx="7097153" cy="985779"/>
            <a:chOff x="1859164" y="1943975"/>
            <a:chExt cx="9461225" cy="1314144"/>
          </a:xfrm>
        </p:grpSpPr>
        <p:cxnSp>
          <p:nvCxnSpPr>
            <p:cNvPr id="46" name="Straight Connector 10"/>
            <p:cNvCxnSpPr/>
            <p:nvPr/>
          </p:nvCxnSpPr>
          <p:spPr>
            <a:xfrm flipH="1">
              <a:off x="1859164" y="2384884"/>
              <a:ext cx="984142" cy="873235"/>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13"/>
            <p:cNvCxnSpPr/>
            <p:nvPr/>
          </p:nvCxnSpPr>
          <p:spPr>
            <a:xfrm>
              <a:off x="1897934" y="1943975"/>
              <a:ext cx="1044715" cy="1051258"/>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Connector 18"/>
            <p:cNvCxnSpPr/>
            <p:nvPr/>
          </p:nvCxnSpPr>
          <p:spPr>
            <a:xfrm flipH="1">
              <a:off x="2940929" y="1943975"/>
              <a:ext cx="1046634" cy="1052977"/>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Straight Connector 23"/>
            <p:cNvCxnSpPr/>
            <p:nvPr/>
          </p:nvCxnSpPr>
          <p:spPr>
            <a:xfrm>
              <a:off x="3992369" y="1943975"/>
              <a:ext cx="1044715" cy="1051258"/>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Connector 24"/>
            <p:cNvCxnSpPr/>
            <p:nvPr/>
          </p:nvCxnSpPr>
          <p:spPr>
            <a:xfrm flipH="1">
              <a:off x="5035364" y="1943975"/>
              <a:ext cx="1046634" cy="1052977"/>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Connector 25"/>
            <p:cNvCxnSpPr/>
            <p:nvPr/>
          </p:nvCxnSpPr>
          <p:spPr>
            <a:xfrm>
              <a:off x="6086804" y="1943975"/>
              <a:ext cx="1044715" cy="1051258"/>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26"/>
            <p:cNvCxnSpPr/>
            <p:nvPr/>
          </p:nvCxnSpPr>
          <p:spPr>
            <a:xfrm flipH="1">
              <a:off x="7129799" y="1943975"/>
              <a:ext cx="1046634" cy="1052977"/>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Straight Connector 27"/>
            <p:cNvCxnSpPr/>
            <p:nvPr/>
          </p:nvCxnSpPr>
          <p:spPr>
            <a:xfrm>
              <a:off x="8181239" y="1943975"/>
              <a:ext cx="1044715" cy="1051258"/>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Connector 28"/>
            <p:cNvCxnSpPr/>
            <p:nvPr/>
          </p:nvCxnSpPr>
          <p:spPr>
            <a:xfrm flipH="1">
              <a:off x="9224234" y="1943975"/>
              <a:ext cx="1046634" cy="1052977"/>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29"/>
            <p:cNvCxnSpPr/>
            <p:nvPr/>
          </p:nvCxnSpPr>
          <p:spPr>
            <a:xfrm>
              <a:off x="10275674" y="1943975"/>
              <a:ext cx="1044715" cy="1051258"/>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3" name="文本框 2"/>
          <p:cNvSpPr txBox="1"/>
          <p:nvPr/>
        </p:nvSpPr>
        <p:spPr>
          <a:xfrm>
            <a:off x="444242" y="299636"/>
            <a:ext cx="1986441" cy="584775"/>
          </a:xfrm>
          <a:prstGeom prst="rect">
            <a:avLst/>
          </a:prstGeom>
          <a:noFill/>
        </p:spPr>
        <p:txBody>
          <a:bodyPr wrap="none" rtlCol="0">
            <a:spAutoFit/>
          </a:bodyPr>
          <a:lstStyle/>
          <a:p>
            <a:r>
              <a:rPr lang="zh-CN" altLang="en-US" sz="3200" b="1" spc="300" dirty="0">
                <a:solidFill>
                  <a:schemeClr val="accent1"/>
                </a:solidFill>
                <a:latin typeface="黑体" panose="02010609060101010101" charset="-122"/>
                <a:ea typeface="黑体" panose="02010609060101010101" charset="-122"/>
              </a:rPr>
              <a:t>需求背景</a:t>
            </a:r>
          </a:p>
        </p:txBody>
      </p:sp>
      <p:sp>
        <p:nvSpPr>
          <p:cNvPr id="15" name="文本框 14"/>
          <p:cNvSpPr txBox="1"/>
          <p:nvPr/>
        </p:nvSpPr>
        <p:spPr>
          <a:xfrm>
            <a:off x="684362" y="1458583"/>
            <a:ext cx="8002270" cy="2862322"/>
          </a:xfrm>
          <a:prstGeom prst="rect">
            <a:avLst/>
          </a:prstGeom>
          <a:noFill/>
        </p:spPr>
        <p:txBody>
          <a:bodyPr wrap="square" rtlCol="0" anchor="t">
            <a:spAutoFit/>
          </a:bodyPr>
          <a:lstStyle/>
          <a:p>
            <a:pPr marL="342900" lvl="0" indent="-342900">
              <a:buSzPct val="75000"/>
              <a:buFont typeface="Wingdings" panose="05000000000000000000" pitchFamily="2" charset="2"/>
              <a:buChar char="l"/>
            </a:pPr>
            <a:r>
              <a:rPr lang="zh-CN" altLang="en-US" sz="2000" dirty="0"/>
              <a:t>研究各个因素之间是否存在相互影响以及找出这种影响的数学描述方法，是数据挖掘的重要工作之一。</a:t>
            </a:r>
            <a:endParaRPr lang="en-US" altLang="zh-CN" sz="2000" dirty="0"/>
          </a:p>
          <a:p>
            <a:pPr marL="342900" lvl="0" indent="-342900">
              <a:buSzPct val="75000"/>
              <a:buFont typeface="Wingdings" panose="05000000000000000000" pitchFamily="2" charset="2"/>
              <a:buChar char="l"/>
            </a:pPr>
            <a:r>
              <a:rPr lang="zh-CN" altLang="en-US" sz="2000" dirty="0"/>
              <a:t>判定或量化各因素之间联系的强弱，属于相关分析的范畴。基于大量地数据观察，利用数理统计方法建立因变量与自变量之间的回归关系函数式（称回归方程），属于回归分析的范畴。</a:t>
            </a:r>
            <a:endParaRPr lang="en-US" altLang="zh-CN" sz="2000" dirty="0"/>
          </a:p>
          <a:p>
            <a:pPr marL="342900" lvl="0" indent="-342900">
              <a:buSzPct val="75000"/>
              <a:buFont typeface="Wingdings" panose="05000000000000000000" pitchFamily="2" charset="2"/>
              <a:buChar char="l"/>
            </a:pPr>
            <a:r>
              <a:rPr lang="zh-CN" altLang="en-US" sz="2000" dirty="0"/>
              <a:t>逻辑回归则是一种广义的线性回归分析方法，回归方程的输出不是连续值，而是离散的分类结果，本质上是一种分类的方法。在回归分析中，专门有一类研究将时间、周期作为自变量，其他数据作为因变量的问题，称为时间序列分析。</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404442" y="1852083"/>
            <a:ext cx="3991621" cy="2016605"/>
            <a:chOff x="1548458" y="1735524"/>
            <a:chExt cx="3991621" cy="2016605"/>
          </a:xfrm>
        </p:grpSpPr>
        <p:sp>
          <p:nvSpPr>
            <p:cNvPr id="6" name="矩形 5"/>
            <p:cNvSpPr/>
            <p:nvPr/>
          </p:nvSpPr>
          <p:spPr>
            <a:xfrm rot="1400643">
              <a:off x="2134121" y="2428055"/>
              <a:ext cx="3405958" cy="1324074"/>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548458" y="1735524"/>
              <a:ext cx="1309988" cy="1309988"/>
              <a:chOff x="1174574" y="1234009"/>
              <a:chExt cx="2239520" cy="2239520"/>
            </a:xfrm>
          </p:grpSpPr>
          <p:sp>
            <p:nvSpPr>
              <p:cNvPr id="7" name="椭圆 6"/>
              <p:cNvSpPr/>
              <p:nvPr/>
            </p:nvSpPr>
            <p:spPr>
              <a:xfrm>
                <a:off x="1174574" y="1234009"/>
                <a:ext cx="2239520" cy="2239520"/>
              </a:xfrm>
              <a:prstGeom prst="ellipse">
                <a:avLst/>
              </a:prstGeom>
              <a:solidFill>
                <a:srgbClr val="27B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p:nvPr/>
            </p:nvSpPr>
            <p:spPr>
              <a:xfrm>
                <a:off x="1723249" y="1906094"/>
                <a:ext cx="1029774" cy="895350"/>
              </a:xfrm>
              <a:prstGeom prst="rect">
                <a:avLst/>
              </a:prstGeom>
              <a:noFill/>
              <a:ln w="117475">
                <a:noFill/>
              </a:ln>
              <a:effectLst/>
            </p:spPr>
            <p:txBody>
              <a:bodyPr wrap="none" rtlCol="0">
                <a:prstTxWarp prst="textPlain">
                  <a:avLst/>
                </a:prstTxWarp>
                <a:spAutoFit/>
              </a:bodyPr>
              <a:lstStyle/>
              <a:p>
                <a:pPr algn="ctr"/>
                <a:r>
                  <a:rPr lang="en-US" altLang="zh-CN"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rPr>
                  <a:t>04</a:t>
                </a:r>
                <a:endParaRPr lang="zh-CN" altLang="en-US"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endParaRPr>
              </a:p>
            </p:txBody>
          </p:sp>
        </p:grpSp>
      </p:grpSp>
      <p:sp>
        <p:nvSpPr>
          <p:cNvPr id="2" name="文本框 1"/>
          <p:cNvSpPr txBox="1"/>
          <p:nvPr/>
        </p:nvSpPr>
        <p:spPr>
          <a:xfrm>
            <a:off x="3456047" y="2151931"/>
            <a:ext cx="3502882" cy="707886"/>
          </a:xfrm>
          <a:prstGeom prst="rect">
            <a:avLst/>
          </a:prstGeom>
          <a:noFill/>
        </p:spPr>
        <p:txBody>
          <a:bodyPr wrap="none" rtlCol="0">
            <a:spAutoFit/>
          </a:bodyPr>
          <a:lstStyle/>
          <a:p>
            <a:r>
              <a:rPr lang="zh-CN" altLang="en-US" sz="4000" b="1" spc="300" dirty="0">
                <a:solidFill>
                  <a:schemeClr val="accent1"/>
                </a:solidFill>
                <a:latin typeface="黑体" panose="02010600030101010101" charset="-122"/>
                <a:ea typeface="黑体" panose="02010600030101010101" charset="-122"/>
              </a:rPr>
              <a:t>时间序列分析</a:t>
            </a:r>
          </a:p>
        </p:txBody>
      </p:sp>
    </p:spTree>
    <p:extLst>
      <p:ext uri="{BB962C8B-B14F-4D97-AF65-F5344CB8AC3E}">
        <p14:creationId xmlns:p14="http://schemas.microsoft.com/office/powerpoint/2010/main" val="32374735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844352"/>
            <a:ext cx="8352928" cy="3093154"/>
          </a:xfrm>
          <a:prstGeom prst="rect">
            <a:avLst/>
          </a:prstGeom>
          <a:noFill/>
        </p:spPr>
        <p:txBody>
          <a:bodyPr wrap="square" rtlCol="0" anchor="t">
            <a:spAutoFit/>
          </a:bodyPr>
          <a:lstStyle/>
          <a:p>
            <a:pPr>
              <a:spcBef>
                <a:spcPts val="600"/>
              </a:spcBef>
              <a:buSzPct val="75000"/>
            </a:pPr>
            <a:r>
              <a:rPr lang="zh-CN" altLang="en-US" sz="2000" dirty="0"/>
              <a:t>时间序列分析的基本思想基础包括：</a:t>
            </a:r>
          </a:p>
          <a:p>
            <a:pPr marL="342900" indent="-342900">
              <a:spcBef>
                <a:spcPts val="600"/>
              </a:spcBef>
              <a:buSzPct val="75000"/>
              <a:buFont typeface="Wingdings" panose="05000000000000000000" pitchFamily="2" charset="2"/>
              <a:buChar char="l"/>
            </a:pPr>
            <a:r>
              <a:rPr lang="en-US" altLang="zh-CN" sz="2000" dirty="0"/>
              <a:t>1.</a:t>
            </a:r>
            <a:r>
              <a:rPr lang="zh-CN" altLang="en-US" sz="2000" dirty="0"/>
              <a:t>事物发展存在延续性。认为真实世界里的事物不会发生突变，质变都是由量变积累的。从历史数据出发，可以发现变化趋势。自然界的天气变化，社会经济生活里的数据波动，都是随着时间演变的。</a:t>
            </a:r>
          </a:p>
          <a:p>
            <a:pPr marL="342900" indent="-342900">
              <a:spcBef>
                <a:spcPts val="600"/>
              </a:spcBef>
              <a:buSzPct val="75000"/>
              <a:buFont typeface="Wingdings" panose="05000000000000000000" pitchFamily="2" charset="2"/>
              <a:buChar char="l"/>
            </a:pPr>
            <a:r>
              <a:rPr lang="en-US" altLang="zh-CN" sz="2000" dirty="0"/>
              <a:t>2.</a:t>
            </a:r>
            <a:r>
              <a:rPr lang="zh-CN" altLang="en-US" sz="2000" dirty="0"/>
              <a:t>随机性无处不在。在真实世界或复杂系统中，总是存在着各种扰动。这些偶然扰动因素的出现，使得要借助统计手段，才能较好地处理历史数据。系统和对象越是复杂，需要的统计数学手段也越复杂。</a:t>
            </a:r>
          </a:p>
          <a:p>
            <a:pPr marL="342900" indent="-342900">
              <a:spcBef>
                <a:spcPts val="600"/>
              </a:spcBef>
              <a:buSzPct val="75000"/>
              <a:buFont typeface="Wingdings" panose="05000000000000000000" pitchFamily="2" charset="2"/>
              <a:buChar char="l"/>
            </a:pPr>
            <a:r>
              <a:rPr lang="zh-CN" altLang="en-US" sz="2000" dirty="0"/>
              <a:t>常见的时间序列分析方法包括：移动平均法、指数平滑法、周期变动法和自回归移动模型等。</a:t>
            </a:r>
          </a:p>
        </p:txBody>
      </p:sp>
    </p:spTree>
    <p:extLst>
      <p:ext uri="{BB962C8B-B14F-4D97-AF65-F5344CB8AC3E}">
        <p14:creationId xmlns:p14="http://schemas.microsoft.com/office/powerpoint/2010/main" val="9509741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文本框 4"/>
              <p:cNvSpPr txBox="1"/>
              <p:nvPr/>
            </p:nvSpPr>
            <p:spPr>
              <a:xfrm>
                <a:off x="324322" y="844352"/>
                <a:ext cx="8352928" cy="4154984"/>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400" dirty="0"/>
                  <a:t>移动平均与指数平滑法</a:t>
                </a:r>
                <a:endParaRPr lang="en-US" altLang="zh-CN" sz="2400" dirty="0"/>
              </a:p>
              <a:p>
                <a:pPr marL="285750" indent="-285750" latinLnBrk="1">
                  <a:buSzPct val="75000"/>
                  <a:buFont typeface="Wingdings" panose="05000000000000000000" pitchFamily="2" charset="2"/>
                  <a:buChar char="l"/>
                </a:pPr>
                <a:r>
                  <a:rPr lang="zh-CN" altLang="zh-CN" sz="2400" dirty="0"/>
                  <a:t>简单移动平均法认为观察值序列中各元素具有同等地位，作用相同，对预测值的影响相同，因此在计算过程中各观察值的权重都相等。</a:t>
                </a:r>
                <a:endParaRPr lang="en-US" altLang="zh-CN" sz="2400" dirty="0"/>
              </a:p>
              <a:p>
                <a:pPr marL="285750" indent="-285750" latinLnBrk="1">
                  <a:buSzPct val="75000"/>
                  <a:buFont typeface="Wingdings" panose="05000000000000000000" pitchFamily="2" charset="2"/>
                  <a:buChar char="l"/>
                </a:pPr>
                <a:r>
                  <a:rPr lang="zh-CN" altLang="zh-CN" sz="2400" dirty="0"/>
                  <a:t>简单移动平均的计算公式为：</a:t>
                </a:r>
              </a:p>
              <a:p>
                <a:pPr latinLnBrk="1">
                  <a:buSzPct val="75000"/>
                </a:pPr>
                <a14:m>
                  <m:oMathPara xmlns:m="http://schemas.openxmlformats.org/officeDocument/2006/math">
                    <m:oMathParaPr>
                      <m:jc m:val="centerGroup"/>
                    </m:oMathParaPr>
                    <m:oMath xmlns:m="http://schemas.openxmlformats.org/officeDocument/2006/math">
                      <m:sSub>
                        <m:sSubPr>
                          <m:ctrlPr>
                            <a:rPr lang="zh-CN" altLang="zh-CN" sz="2400" i="1">
                              <a:latin typeface="Cambria Math" panose="02040503050406030204" pitchFamily="18" charset="0"/>
                            </a:rPr>
                          </m:ctrlPr>
                        </m:sSubPr>
                        <m:e>
                          <m:acc>
                            <m:accPr>
                              <m:chr m:val="̂"/>
                              <m:ctrlPr>
                                <a:rPr lang="zh-CN" altLang="zh-CN" sz="2400" i="1">
                                  <a:latin typeface="Cambria Math" panose="02040503050406030204" pitchFamily="18" charset="0"/>
                                </a:rPr>
                              </m:ctrlPr>
                            </m:accPr>
                            <m:e>
                              <m:r>
                                <a:rPr lang="en-US" altLang="zh-CN" sz="2400" i="1">
                                  <a:latin typeface="Cambria Math" panose="02040503050406030204" pitchFamily="18" charset="0"/>
                                </a:rPr>
                                <m:t>𝑥</m:t>
                              </m:r>
                            </m:e>
                          </m:acc>
                        </m:e>
                        <m:sub>
                          <m:r>
                            <a:rPr lang="en-US" altLang="zh-CN" sz="2400" i="1">
                              <a:latin typeface="Cambria Math" panose="02040503050406030204" pitchFamily="18" charset="0"/>
                            </a:rPr>
                            <m:t>𝑡</m:t>
                          </m:r>
                          <m:r>
                            <a:rPr lang="en-US" altLang="zh-CN" sz="2400" i="1">
                              <a:latin typeface="Cambria Math" panose="02040503050406030204" pitchFamily="18" charset="0"/>
                            </a:rPr>
                            <m:t>+1</m:t>
                          </m:r>
                        </m:sub>
                      </m:sSub>
                      <m:r>
                        <a:rPr lang="en-US" altLang="zh-CN" sz="2400" i="1">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1</m:t>
                          </m:r>
                        </m:sub>
                      </m:sSub>
                      <m:r>
                        <a:rPr lang="en-US" altLang="zh-CN" sz="2400" i="1">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2</m:t>
                          </m:r>
                        </m:sub>
                      </m:sSub>
                      <m:r>
                        <a:rPr lang="en-US" altLang="zh-CN" sz="2400" i="1">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𝑡</m:t>
                          </m:r>
                        </m:sub>
                      </m:sSub>
                      <m:r>
                        <a:rPr lang="en-US" altLang="zh-CN" sz="2400" i="1">
                          <a:latin typeface="Cambria Math" panose="02040503050406030204" pitchFamily="18" charset="0"/>
                        </a:rPr>
                        <m:t>)/</m:t>
                      </m:r>
                      <m:r>
                        <a:rPr lang="en-US" altLang="zh-CN" sz="2400" i="1">
                          <a:latin typeface="Cambria Math" panose="02040503050406030204" pitchFamily="18" charset="0"/>
                        </a:rPr>
                        <m:t>𝑡</m:t>
                      </m:r>
                    </m:oMath>
                  </m:oMathPara>
                </a14:m>
                <a:endParaRPr lang="en-US" altLang="zh-CN" sz="2400" dirty="0"/>
              </a:p>
              <a:p>
                <a:pPr latinLnBrk="1">
                  <a:buSzPct val="75000"/>
                </a:pPr>
                <a:endParaRPr lang="zh-CN" altLang="zh-CN" sz="2400" dirty="0"/>
              </a:p>
              <a:p>
                <a:pPr marL="285750" indent="-285750" latinLnBrk="1">
                  <a:buSzPct val="75000"/>
                  <a:buFont typeface="Wingdings" panose="05000000000000000000" pitchFamily="2" charset="2"/>
                  <a:buChar char="l"/>
                </a:pPr>
                <a:r>
                  <a:rPr lang="zh-CN" altLang="zh-CN" sz="2400" dirty="0"/>
                  <a:t>其中，</a:t>
                </a:r>
                <a14:m>
                  <m:oMath xmlns:m="http://schemas.openxmlformats.org/officeDocument/2006/math">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1</m:t>
                        </m:r>
                      </m:sub>
                    </m:sSub>
                    <m:r>
                      <a:rPr lang="en-US" altLang="zh-CN" sz="2400" i="1">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2</m:t>
                        </m:r>
                      </m:sub>
                    </m:sSub>
                    <m:r>
                      <a:rPr lang="en-US" altLang="zh-CN" sz="2400" i="1">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𝑡</m:t>
                        </m:r>
                      </m:sub>
                    </m:sSub>
                  </m:oMath>
                </a14:m>
                <a:r>
                  <a:rPr lang="zh-CN" altLang="zh-CN" sz="2400" dirty="0"/>
                  <a:t>为</a:t>
                </a:r>
                <a:r>
                  <a:rPr lang="en-US" altLang="zh-CN" sz="2400" i="1" dirty="0"/>
                  <a:t>t</a:t>
                </a:r>
                <a:r>
                  <a:rPr lang="zh-CN" altLang="zh-CN" sz="2400" dirty="0"/>
                  <a:t>个观察值序列，</a:t>
                </a:r>
                <a14:m>
                  <m:oMath xmlns:m="http://schemas.openxmlformats.org/officeDocument/2006/math">
                    <m:sSub>
                      <m:sSubPr>
                        <m:ctrlPr>
                          <a:rPr lang="zh-CN" altLang="zh-CN" sz="2400" i="1">
                            <a:latin typeface="Cambria Math" panose="02040503050406030204" pitchFamily="18" charset="0"/>
                          </a:rPr>
                        </m:ctrlPr>
                      </m:sSubPr>
                      <m:e>
                        <m:acc>
                          <m:accPr>
                            <m:chr m:val="̂"/>
                            <m:ctrlPr>
                              <a:rPr lang="zh-CN" altLang="zh-CN" sz="2400" i="1">
                                <a:latin typeface="Cambria Math" panose="02040503050406030204" pitchFamily="18" charset="0"/>
                              </a:rPr>
                            </m:ctrlPr>
                          </m:accPr>
                          <m:e>
                            <m:r>
                              <a:rPr lang="en-US" altLang="zh-CN" sz="2400" i="1">
                                <a:latin typeface="Cambria Math" panose="02040503050406030204" pitchFamily="18" charset="0"/>
                              </a:rPr>
                              <m:t>𝑥</m:t>
                            </m:r>
                          </m:e>
                        </m:acc>
                      </m:e>
                      <m:sub>
                        <m:r>
                          <a:rPr lang="en-US" altLang="zh-CN" sz="2400" i="1">
                            <a:latin typeface="Cambria Math" panose="02040503050406030204" pitchFamily="18" charset="0"/>
                          </a:rPr>
                          <m:t>𝑡</m:t>
                        </m:r>
                        <m:r>
                          <a:rPr lang="en-US" altLang="zh-CN" sz="2400" i="1">
                            <a:latin typeface="Cambria Math" panose="02040503050406030204" pitchFamily="18" charset="0"/>
                          </a:rPr>
                          <m:t>+1</m:t>
                        </m:r>
                      </m:sub>
                    </m:sSub>
                  </m:oMath>
                </a14:m>
                <a:r>
                  <a:rPr lang="zh-CN" altLang="zh-CN" sz="2400" dirty="0"/>
                  <a:t>为</a:t>
                </a:r>
                <a:r>
                  <a:rPr lang="en-US" altLang="zh-CN" sz="2400" i="1" dirty="0"/>
                  <a:t>t+1</a:t>
                </a:r>
                <a:r>
                  <a:rPr lang="zh-CN" altLang="zh-CN" sz="2400" dirty="0"/>
                  <a:t>时刻的预测值。值得注意的是，</a:t>
                </a:r>
                <a:r>
                  <a:rPr lang="en-US" altLang="zh-CN" sz="2400" i="1" dirty="0"/>
                  <a:t>t</a:t>
                </a:r>
                <a:r>
                  <a:rPr lang="zh-CN" altLang="zh-CN" sz="2400" dirty="0"/>
                  <a:t>的选取必须考虑数据的具体情况。对于上下波动的数据，</a:t>
                </a:r>
                <a:r>
                  <a:rPr lang="en-US" altLang="zh-CN" sz="2400" i="1" dirty="0"/>
                  <a:t>t</a:t>
                </a:r>
                <a:r>
                  <a:rPr lang="zh-CN" altLang="zh-CN" sz="2400" dirty="0"/>
                  <a:t>取大数值可以消除波动影响，但同时也掩盖了上升或下降的趋势。</a:t>
                </a:r>
                <a:endParaRPr lang="en-US" altLang="zh-CN" sz="2000" dirty="0"/>
              </a:p>
            </p:txBody>
          </p:sp>
        </mc:Choice>
        <mc:Fallback xmlns="">
          <p:sp>
            <p:nvSpPr>
              <p:cNvPr id="5" name="文本框 4"/>
              <p:cNvSpPr txBox="1">
                <a:spLocks noRot="1" noChangeAspect="1" noMove="1" noResize="1" noEditPoints="1" noAdjustHandles="1" noChangeArrowheads="1" noChangeShapeType="1" noTextEdit="1"/>
              </p:cNvSpPr>
              <p:nvPr/>
            </p:nvSpPr>
            <p:spPr>
              <a:xfrm>
                <a:off x="324322" y="844352"/>
                <a:ext cx="8352928" cy="4154984"/>
              </a:xfrm>
              <a:prstGeom prst="rect">
                <a:avLst/>
              </a:prstGeom>
              <a:blipFill>
                <a:blip r:embed="rId3"/>
                <a:stretch>
                  <a:fillRect l="-438" t="-1762" b="-1909"/>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7355336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5" name="文本框 4"/>
              <p:cNvSpPr txBox="1"/>
              <p:nvPr/>
            </p:nvSpPr>
            <p:spPr>
              <a:xfrm>
                <a:off x="324322" y="844352"/>
                <a:ext cx="8352928" cy="2308324"/>
              </a:xfrm>
              <a:prstGeom prst="rect">
                <a:avLst/>
              </a:prstGeom>
              <a:noFill/>
            </p:spPr>
            <p:txBody>
              <a:bodyPr wrap="square" rtlCol="0" anchor="t">
                <a:spAutoFit/>
              </a:bodyPr>
              <a:lstStyle/>
              <a:p>
                <a:pPr marL="285750" indent="-285750" latinLnBrk="1">
                  <a:buSzPct val="75000"/>
                  <a:buFont typeface="Wingdings" panose="05000000000000000000" pitchFamily="2" charset="2"/>
                  <a:buChar char="l"/>
                </a:pPr>
                <a:r>
                  <a:rPr lang="zh-CN" altLang="en-US" sz="2400" dirty="0"/>
                  <a:t>加权</a:t>
                </a:r>
                <a:r>
                  <a:rPr lang="zh-CN" altLang="zh-CN" sz="2400" dirty="0"/>
                  <a:t>移动平均法认为观察值序列中各元素具有</a:t>
                </a:r>
                <a:r>
                  <a:rPr lang="zh-CN" altLang="en-US" sz="2400" dirty="0"/>
                  <a:t>不同</a:t>
                </a:r>
                <a:r>
                  <a:rPr lang="zh-CN" altLang="zh-CN" sz="2400" dirty="0"/>
                  <a:t>地位，因此在计算过程中各观察值的权重</a:t>
                </a:r>
                <a:r>
                  <a:rPr lang="zh-CN" altLang="en-US" sz="2400" dirty="0"/>
                  <a:t>不</a:t>
                </a:r>
                <a:r>
                  <a:rPr lang="zh-CN" altLang="zh-CN" sz="2400" dirty="0"/>
                  <a:t>相等。</a:t>
                </a:r>
                <a:endParaRPr lang="en-US" altLang="zh-CN" sz="2400" dirty="0"/>
              </a:p>
              <a:p>
                <a:pPr marL="285750" indent="-285750" latinLnBrk="1">
                  <a:buSzPct val="75000"/>
                  <a:buFont typeface="Wingdings" panose="05000000000000000000" pitchFamily="2" charset="2"/>
                  <a:buChar char="l"/>
                </a:pPr>
                <a:r>
                  <a:rPr lang="zh-CN" altLang="zh-CN" sz="2400" dirty="0"/>
                  <a:t>简单移动平均的计算公式为：</a:t>
                </a:r>
              </a:p>
              <a:p>
                <a:pPr latinLnBrk="1">
                  <a:buSzPct val="75000"/>
                </a:pPr>
                <a14:m>
                  <m:oMathPara xmlns:m="http://schemas.openxmlformats.org/officeDocument/2006/math">
                    <m:oMathParaPr>
                      <m:jc m:val="centerGroup"/>
                    </m:oMathParaPr>
                    <m:oMath xmlns:m="http://schemas.openxmlformats.org/officeDocument/2006/math">
                      <m:sSub>
                        <m:sSubPr>
                          <m:ctrlPr>
                            <a:rPr lang="zh-CN" altLang="zh-CN" sz="2400" i="1">
                              <a:latin typeface="Cambria Math" panose="02040503050406030204" pitchFamily="18" charset="0"/>
                            </a:rPr>
                          </m:ctrlPr>
                        </m:sSubPr>
                        <m:e>
                          <m:acc>
                            <m:accPr>
                              <m:chr m:val="̂"/>
                              <m:ctrlPr>
                                <a:rPr lang="zh-CN" altLang="zh-CN" sz="2400" i="1">
                                  <a:latin typeface="Cambria Math" panose="02040503050406030204" pitchFamily="18" charset="0"/>
                                </a:rPr>
                              </m:ctrlPr>
                            </m:accPr>
                            <m:e>
                              <m:r>
                                <a:rPr lang="en-US" altLang="zh-CN" sz="2400" i="1">
                                  <a:latin typeface="Cambria Math" panose="02040503050406030204" pitchFamily="18" charset="0"/>
                                </a:rPr>
                                <m:t>𝑥</m:t>
                              </m:r>
                            </m:e>
                          </m:acc>
                        </m:e>
                        <m:sub>
                          <m:r>
                            <a:rPr lang="en-US" altLang="zh-CN" sz="2400" i="1">
                              <a:latin typeface="Cambria Math" panose="02040503050406030204" pitchFamily="18" charset="0"/>
                            </a:rPr>
                            <m:t>𝑡</m:t>
                          </m:r>
                          <m:r>
                            <a:rPr lang="en-US" altLang="zh-CN" sz="2400" i="1">
                              <a:latin typeface="Cambria Math" panose="02040503050406030204" pitchFamily="18" charset="0"/>
                            </a:rPr>
                            <m:t>+1</m:t>
                          </m:r>
                        </m:sub>
                      </m:sSub>
                      <m:r>
                        <a:rPr lang="en-US" altLang="zh-CN" sz="2400" i="1">
                          <a:latin typeface="Cambria Math" panose="02040503050406030204" pitchFamily="18" charset="0"/>
                        </a:rPr>
                        <m:t>=</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𝛼</m:t>
                          </m:r>
                        </m:e>
                        <m:sub>
                          <m:r>
                            <a:rPr lang="en-US" altLang="zh-CN" sz="2400" i="1">
                              <a:latin typeface="Cambria Math" panose="02040503050406030204" pitchFamily="18" charset="0"/>
                            </a:rPr>
                            <m:t>1</m:t>
                          </m:r>
                        </m:sub>
                      </m:sSub>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1</m:t>
                          </m:r>
                        </m:sub>
                      </m:sSub>
                      <m:r>
                        <a:rPr lang="en-US" altLang="zh-CN" sz="2400" i="1">
                          <a:latin typeface="Cambria Math" panose="02040503050406030204" pitchFamily="18" charset="0"/>
                        </a:rPr>
                        <m:t>+</m:t>
                      </m:r>
                      <m:sSub>
                        <m:sSubPr>
                          <m:ctrlPr>
                            <a:rPr lang="zh-CN" altLang="zh-CN" sz="2400" i="1">
                              <a:latin typeface="Cambria Math" panose="02040503050406030204" pitchFamily="18" charset="0"/>
                            </a:rPr>
                          </m:ctrlPr>
                        </m:sSubPr>
                        <m:e>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𝛼</m:t>
                              </m:r>
                            </m:e>
                            <m:sub>
                              <m:r>
                                <a:rPr lang="en-US" altLang="zh-CN" sz="2400" i="1">
                                  <a:latin typeface="Cambria Math" panose="02040503050406030204" pitchFamily="18" charset="0"/>
                                </a:rPr>
                                <m:t>2</m:t>
                              </m:r>
                            </m:sub>
                          </m:sSub>
                          <m:r>
                            <a:rPr lang="en-US" altLang="zh-CN" sz="2400" i="1">
                              <a:latin typeface="Cambria Math" panose="02040503050406030204" pitchFamily="18" charset="0"/>
                            </a:rPr>
                            <m:t>𝑥</m:t>
                          </m:r>
                        </m:e>
                        <m:sub>
                          <m:r>
                            <a:rPr lang="en-US" altLang="zh-CN" sz="2400" i="1">
                              <a:latin typeface="Cambria Math" panose="02040503050406030204" pitchFamily="18" charset="0"/>
                            </a:rPr>
                            <m:t>2</m:t>
                          </m:r>
                        </m:sub>
                      </m:sSub>
                      <m:r>
                        <a:rPr lang="en-US" altLang="zh-CN" sz="2400" i="1">
                          <a:latin typeface="Cambria Math" panose="02040503050406030204" pitchFamily="18" charset="0"/>
                        </a:rPr>
                        <m:t>+…+</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𝛼</m:t>
                          </m:r>
                        </m:e>
                        <m:sub>
                          <m:r>
                            <m:rPr>
                              <m:sty m:val="p"/>
                            </m:rPr>
                            <a:rPr lang="en-US" altLang="zh-CN" sz="2400" i="1">
                              <a:latin typeface="Cambria Math" panose="02040503050406030204" pitchFamily="18" charset="0"/>
                            </a:rPr>
                            <m:t>t</m:t>
                          </m:r>
                        </m:sub>
                      </m:sSub>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𝑡</m:t>
                          </m:r>
                        </m:sub>
                      </m:sSub>
                    </m:oMath>
                  </m:oMathPara>
                </a14:m>
                <a:endParaRPr lang="zh-CN" altLang="zh-CN" sz="2400" dirty="0"/>
              </a:p>
              <a:p>
                <a:pPr marL="285750" indent="-285750" latinLnBrk="1">
                  <a:buSzPct val="75000"/>
                  <a:buFont typeface="Wingdings" panose="05000000000000000000" pitchFamily="2" charset="2"/>
                  <a:buChar char="l"/>
                </a:pPr>
                <a:r>
                  <a:rPr lang="zh-CN" altLang="zh-CN" sz="2400" dirty="0"/>
                  <a:t>其中，</a:t>
                </a:r>
                <a14:m>
                  <m:oMath xmlns:m="http://schemas.openxmlformats.org/officeDocument/2006/math">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1</m:t>
                        </m:r>
                      </m:sub>
                    </m:sSub>
                    <m:r>
                      <a:rPr lang="en-US" altLang="zh-CN" sz="2400" i="1">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2</m:t>
                        </m:r>
                      </m:sub>
                    </m:sSub>
                    <m:r>
                      <a:rPr lang="en-US" altLang="zh-CN" sz="2400" i="1">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𝑡</m:t>
                        </m:r>
                      </m:sub>
                    </m:sSub>
                  </m:oMath>
                </a14:m>
                <a:r>
                  <a:rPr lang="zh-CN" altLang="zh-CN" sz="2400" dirty="0"/>
                  <a:t>为</a:t>
                </a:r>
                <a:r>
                  <a:rPr lang="en-US" altLang="zh-CN" sz="2400" i="1" dirty="0"/>
                  <a:t>t</a:t>
                </a:r>
                <a:r>
                  <a:rPr lang="zh-CN" altLang="zh-CN" sz="2400" dirty="0"/>
                  <a:t>个观察值序列，</a:t>
                </a:r>
                <a14:m>
                  <m:oMath xmlns:m="http://schemas.openxmlformats.org/officeDocument/2006/math">
                    <m:sSub>
                      <m:sSubPr>
                        <m:ctrlPr>
                          <a:rPr lang="zh-CN" altLang="zh-CN" sz="2400" i="1">
                            <a:latin typeface="Cambria Math" panose="02040503050406030204" pitchFamily="18" charset="0"/>
                          </a:rPr>
                        </m:ctrlPr>
                      </m:sSubPr>
                      <m:e>
                        <m:acc>
                          <m:accPr>
                            <m:chr m:val="̂"/>
                            <m:ctrlPr>
                              <a:rPr lang="zh-CN" altLang="zh-CN" sz="2400" i="1">
                                <a:latin typeface="Cambria Math" panose="02040503050406030204" pitchFamily="18" charset="0"/>
                              </a:rPr>
                            </m:ctrlPr>
                          </m:accPr>
                          <m:e>
                            <m:r>
                              <a:rPr lang="en-US" altLang="zh-CN" sz="2400" i="1">
                                <a:latin typeface="Cambria Math" panose="02040503050406030204" pitchFamily="18" charset="0"/>
                              </a:rPr>
                              <m:t>𝑥</m:t>
                            </m:r>
                          </m:e>
                        </m:acc>
                      </m:e>
                      <m:sub>
                        <m:r>
                          <a:rPr lang="en-US" altLang="zh-CN" sz="2400" i="1">
                            <a:latin typeface="Cambria Math" panose="02040503050406030204" pitchFamily="18" charset="0"/>
                          </a:rPr>
                          <m:t>𝑡</m:t>
                        </m:r>
                        <m:r>
                          <a:rPr lang="en-US" altLang="zh-CN" sz="2400" i="1">
                            <a:latin typeface="Cambria Math" panose="02040503050406030204" pitchFamily="18" charset="0"/>
                          </a:rPr>
                          <m:t>+1</m:t>
                        </m:r>
                      </m:sub>
                    </m:sSub>
                  </m:oMath>
                </a14:m>
                <a:r>
                  <a:rPr lang="zh-CN" altLang="zh-CN" sz="2400" dirty="0"/>
                  <a:t>为</a:t>
                </a:r>
                <a:r>
                  <a:rPr lang="en-US" altLang="zh-CN" sz="2400" i="1" dirty="0"/>
                  <a:t>t+1</a:t>
                </a:r>
                <a:r>
                  <a:rPr lang="zh-CN" altLang="zh-CN" sz="2400" dirty="0"/>
                  <a:t>时刻的预测值。</a:t>
                </a:r>
                <a:r>
                  <a:rPr lang="zh-CN" altLang="en-US" sz="2400" dirty="0"/>
                  <a:t>一般来说，权重的和为</a:t>
                </a:r>
                <a:r>
                  <a:rPr lang="en-US" altLang="zh-CN" sz="2400" dirty="0"/>
                  <a:t>1</a:t>
                </a:r>
                <a:endParaRPr lang="en-US" altLang="zh-CN" sz="2000" dirty="0"/>
              </a:p>
            </p:txBody>
          </p:sp>
        </mc:Choice>
        <mc:Fallback>
          <p:sp>
            <p:nvSpPr>
              <p:cNvPr id="5" name="文本框 4"/>
              <p:cNvSpPr txBox="1">
                <a:spLocks noRot="1" noChangeAspect="1" noMove="1" noResize="1" noEditPoints="1" noAdjustHandles="1" noChangeArrowheads="1" noChangeShapeType="1" noTextEdit="1"/>
              </p:cNvSpPr>
              <p:nvPr/>
            </p:nvSpPr>
            <p:spPr>
              <a:xfrm>
                <a:off x="324322" y="844352"/>
                <a:ext cx="8352928" cy="2308324"/>
              </a:xfrm>
              <a:prstGeom prst="rect">
                <a:avLst/>
              </a:prstGeom>
              <a:blipFill>
                <a:blip r:embed="rId3"/>
                <a:stretch>
                  <a:fillRect l="-438" t="-2116" b="-5556"/>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724037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5" name="文本框 4"/>
              <p:cNvSpPr txBox="1"/>
              <p:nvPr/>
            </p:nvSpPr>
            <p:spPr>
              <a:xfrm>
                <a:off x="324322" y="844352"/>
                <a:ext cx="8352928" cy="3751476"/>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zh-CN" sz="2000" dirty="0"/>
                  <a:t>指数平滑法的基本公式为：</a:t>
                </a:r>
              </a:p>
              <a:p>
                <a:pPr latinLnBrk="1"/>
                <a14:m>
                  <m:oMathPara xmlns:m="http://schemas.openxmlformats.org/officeDocument/2006/math">
                    <m:oMathParaPr>
                      <m:jc m:val="centerGroup"/>
                    </m:oMathParaPr>
                    <m:oMath xmlns:m="http://schemas.openxmlformats.org/officeDocument/2006/math">
                      <m:sSub>
                        <m:sSubPr>
                          <m:ctrlPr>
                            <a:rPr lang="zh-CN" altLang="zh-CN" sz="2400" i="1">
                              <a:latin typeface="Cambria Math" panose="02040503050406030204" pitchFamily="18" charset="0"/>
                            </a:rPr>
                          </m:ctrlPr>
                        </m:sSubPr>
                        <m:e>
                          <m:acc>
                            <m:accPr>
                              <m:chr m:val="̂"/>
                              <m:ctrlPr>
                                <a:rPr lang="zh-CN" altLang="zh-CN" sz="2400" i="1">
                                  <a:latin typeface="Cambria Math" panose="02040503050406030204" pitchFamily="18" charset="0"/>
                                </a:rPr>
                              </m:ctrlPr>
                            </m:accPr>
                            <m:e>
                              <m:r>
                                <a:rPr lang="en-US" altLang="zh-CN" sz="2400" i="1">
                                  <a:latin typeface="Cambria Math" panose="02040503050406030204" pitchFamily="18" charset="0"/>
                                </a:rPr>
                                <m:t>𝑥</m:t>
                              </m:r>
                            </m:e>
                          </m:acc>
                        </m:e>
                        <m:sub>
                          <m:r>
                            <a:rPr lang="en-US" altLang="zh-CN" sz="2400" i="1">
                              <a:latin typeface="Cambria Math" panose="02040503050406030204" pitchFamily="18" charset="0"/>
                            </a:rPr>
                            <m:t>𝑡</m:t>
                          </m:r>
                          <m:r>
                            <a:rPr lang="en-US" altLang="zh-CN" sz="2400" i="1">
                              <a:latin typeface="Cambria Math" panose="02040503050406030204" pitchFamily="18" charset="0"/>
                            </a:rPr>
                            <m:t>+1</m:t>
                          </m:r>
                        </m:sub>
                      </m:sSub>
                      <m:r>
                        <a:rPr lang="en-US" altLang="zh-CN" sz="2400" i="1">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𝛼</m:t>
                          </m:r>
                          <m:r>
                            <a:rPr lang="en-US" altLang="zh-CN" sz="2400" i="1">
                              <a:latin typeface="Cambria Math" panose="02040503050406030204" pitchFamily="18" charset="0"/>
                            </a:rPr>
                            <m:t>𝑥</m:t>
                          </m:r>
                        </m:e>
                        <m:sub>
                          <m:r>
                            <a:rPr lang="en-US" altLang="zh-CN" sz="2400" i="1">
                              <a:latin typeface="Cambria Math" panose="02040503050406030204" pitchFamily="18" charset="0"/>
                            </a:rPr>
                            <m:t>𝑡</m:t>
                          </m:r>
                        </m:sub>
                      </m:sSub>
                      <m:r>
                        <a:rPr lang="en-US" altLang="zh-CN" sz="2400" i="1">
                          <a:latin typeface="Cambria Math" panose="02040503050406030204" pitchFamily="18" charset="0"/>
                        </a:rPr>
                        <m:t>+(1−</m:t>
                      </m:r>
                      <m:r>
                        <a:rPr lang="en-US" altLang="zh-CN" sz="2400" i="1">
                          <a:latin typeface="Cambria Math" panose="02040503050406030204" pitchFamily="18" charset="0"/>
                        </a:rPr>
                        <m:t>𝛼</m:t>
                      </m:r>
                      <m:r>
                        <a:rPr lang="en-US" altLang="zh-CN" sz="2400" i="1">
                          <a:latin typeface="Cambria Math" panose="02040503050406030204" pitchFamily="18" charset="0"/>
                        </a:rPr>
                        <m:t>)</m:t>
                      </m:r>
                      <m:acc>
                        <m:accPr>
                          <m:chr m:val="̂"/>
                          <m:ctrlPr>
                            <a:rPr lang="zh-CN" altLang="zh-CN" sz="2400" i="1">
                              <a:latin typeface="Cambria Math" panose="02040503050406030204" pitchFamily="18" charset="0"/>
                            </a:rPr>
                          </m:ctrlPr>
                        </m:accPr>
                        <m:e>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𝑡</m:t>
                              </m:r>
                            </m:sub>
                          </m:sSub>
                        </m:e>
                      </m:acc>
                    </m:oMath>
                  </m:oMathPara>
                </a14:m>
                <a:endParaRPr lang="en-US" altLang="zh-CN" sz="2400" dirty="0"/>
              </a:p>
              <a:p>
                <a:pPr latinLnBrk="1"/>
                <a:endParaRPr lang="zh-CN" altLang="zh-CN" sz="800" dirty="0"/>
              </a:p>
              <a:p>
                <a:pPr latinLnBrk="1"/>
                <a14:m>
                  <m:oMath xmlns:m="http://schemas.openxmlformats.org/officeDocument/2006/math">
                    <m:sSub>
                      <m:sSubPr>
                        <m:ctrlPr>
                          <a:rPr lang="zh-CN" altLang="zh-CN" sz="2000" i="1">
                            <a:latin typeface="Cambria Math" panose="02040503050406030204" pitchFamily="18" charset="0"/>
                          </a:rPr>
                        </m:ctrlPr>
                      </m:sSubPr>
                      <m:e>
                        <m:acc>
                          <m:accPr>
                            <m:chr m:val="̂"/>
                            <m:ctrlPr>
                              <a:rPr lang="zh-CN" altLang="zh-CN" sz="2000" i="1">
                                <a:latin typeface="Cambria Math" panose="02040503050406030204" pitchFamily="18" charset="0"/>
                              </a:rPr>
                            </m:ctrlPr>
                          </m:accPr>
                          <m:e>
                            <m:r>
                              <a:rPr lang="en-US" altLang="zh-CN" sz="2000" i="1">
                                <a:latin typeface="Cambria Math" panose="02040503050406030204" pitchFamily="18" charset="0"/>
                              </a:rPr>
                              <m:t>𝑥</m:t>
                            </m:r>
                          </m:e>
                        </m:acc>
                      </m:e>
                      <m:sub>
                        <m:r>
                          <a:rPr lang="en-US" altLang="zh-CN" sz="2000" i="1">
                            <a:latin typeface="Cambria Math" panose="02040503050406030204" pitchFamily="18" charset="0"/>
                          </a:rPr>
                          <m:t>𝑡</m:t>
                        </m:r>
                        <m:r>
                          <a:rPr lang="en-US" altLang="zh-CN" sz="2000" i="1">
                            <a:latin typeface="Cambria Math" panose="02040503050406030204" pitchFamily="18" charset="0"/>
                          </a:rPr>
                          <m:t>+1</m:t>
                        </m:r>
                      </m:sub>
                    </m:sSub>
                  </m:oMath>
                </a14:m>
                <a:r>
                  <a:rPr lang="zh-CN" altLang="zh-CN" sz="2000" dirty="0"/>
                  <a:t>表示下一期预测值，</a:t>
                </a:r>
                <a14:m>
                  <m:oMath xmlns:m="http://schemas.openxmlformats.org/officeDocument/2006/math">
                    <m:acc>
                      <m:accPr>
                        <m:chr m:val="̂"/>
                        <m:ctrlPr>
                          <a:rPr lang="zh-CN" altLang="zh-CN" sz="2000" i="1">
                            <a:latin typeface="Cambria Math" panose="02040503050406030204" pitchFamily="18" charset="0"/>
                          </a:rPr>
                        </m:ctrlPr>
                      </m:accPr>
                      <m:e>
                        <m:sSub>
                          <m:sSubPr>
                            <m:ctrlPr>
                              <a:rPr lang="zh-CN" altLang="zh-CN" sz="2000" i="1">
                                <a:latin typeface="Cambria Math" panose="02040503050406030204" pitchFamily="18" charset="0"/>
                              </a:rPr>
                            </m:ctrlPr>
                          </m:sSubPr>
                          <m:e>
                            <m:r>
                              <a:rPr lang="en-US" altLang="zh-CN" sz="2000" i="1">
                                <a:latin typeface="Cambria Math" panose="02040503050406030204" pitchFamily="18" charset="0"/>
                              </a:rPr>
                              <m:t>𝑥</m:t>
                            </m:r>
                          </m:e>
                          <m:sub>
                            <m:r>
                              <a:rPr lang="en-US" altLang="zh-CN" sz="2000" i="1">
                                <a:latin typeface="Cambria Math" panose="02040503050406030204" pitchFamily="18" charset="0"/>
                              </a:rPr>
                              <m:t>𝑡</m:t>
                            </m:r>
                          </m:sub>
                        </m:sSub>
                      </m:e>
                    </m:acc>
                  </m:oMath>
                </a14:m>
                <a:r>
                  <a:rPr lang="zh-CN" altLang="zh-CN" sz="2000" dirty="0"/>
                  <a:t>表示</a:t>
                </a:r>
                <a:r>
                  <a:rPr lang="en-US" altLang="zh-CN" sz="2000" dirty="0"/>
                  <a:t>t</a:t>
                </a:r>
                <a:r>
                  <a:rPr lang="zh-CN" altLang="zh-CN" sz="2000" dirty="0"/>
                  <a:t>期预测值，</a:t>
                </a:r>
                <a14:m>
                  <m:oMath xmlns:m="http://schemas.openxmlformats.org/officeDocument/2006/math">
                    <m:sSub>
                      <m:sSubPr>
                        <m:ctrlPr>
                          <a:rPr lang="zh-CN" altLang="zh-CN" sz="2000" i="1">
                            <a:latin typeface="Cambria Math" panose="02040503050406030204" pitchFamily="18" charset="0"/>
                          </a:rPr>
                        </m:ctrlPr>
                      </m:sSubPr>
                      <m:e>
                        <m:r>
                          <a:rPr lang="en-US" altLang="zh-CN" sz="2000" i="1">
                            <a:latin typeface="Cambria Math" panose="02040503050406030204" pitchFamily="18" charset="0"/>
                          </a:rPr>
                          <m:t>𝑥</m:t>
                        </m:r>
                      </m:e>
                      <m:sub>
                        <m:r>
                          <a:rPr lang="en-US" altLang="zh-CN" sz="2000" i="1">
                            <a:latin typeface="Cambria Math" panose="02040503050406030204" pitchFamily="18" charset="0"/>
                          </a:rPr>
                          <m:t>𝑡</m:t>
                        </m:r>
                      </m:sub>
                    </m:sSub>
                  </m:oMath>
                </a14:m>
                <a:r>
                  <a:rPr lang="zh-CN" altLang="zh-CN" sz="2000" dirty="0"/>
                  <a:t>表示</a:t>
                </a:r>
                <a:r>
                  <a:rPr lang="en-US" altLang="zh-CN" sz="2000" i="1" dirty="0"/>
                  <a:t>t</a:t>
                </a:r>
                <a:r>
                  <a:rPr lang="zh-CN" altLang="zh-CN" sz="2000" dirty="0"/>
                  <a:t>期的观察值，</a:t>
                </a:r>
                <a14:m>
                  <m:oMath xmlns:m="http://schemas.openxmlformats.org/officeDocument/2006/math">
                    <m:r>
                      <a:rPr lang="en-US" altLang="zh-CN" sz="2000" i="1">
                        <a:latin typeface="Cambria Math" panose="02040503050406030204" pitchFamily="18" charset="0"/>
                      </a:rPr>
                      <m:t>𝛼</m:t>
                    </m:r>
                  </m:oMath>
                </a14:m>
                <a:r>
                  <a:rPr lang="zh-CN" altLang="zh-CN" sz="2000" dirty="0"/>
                  <a:t>表示平滑系数，</a:t>
                </a:r>
                <a14:m>
                  <m:oMath xmlns:m="http://schemas.openxmlformats.org/officeDocument/2006/math">
                    <m:r>
                      <a:rPr lang="en-US" altLang="zh-CN" sz="2000">
                        <a:latin typeface="Cambria Math" panose="02040503050406030204" pitchFamily="18" charset="0"/>
                      </a:rPr>
                      <m:t>0&lt;</m:t>
                    </m:r>
                    <m:r>
                      <a:rPr lang="en-US" altLang="zh-CN" sz="2000" i="1">
                        <a:latin typeface="Cambria Math" panose="02040503050406030204" pitchFamily="18" charset="0"/>
                      </a:rPr>
                      <m:t>𝛼</m:t>
                    </m:r>
                    <m:r>
                      <a:rPr lang="en-US" altLang="zh-CN" sz="2000" i="1">
                        <a:latin typeface="Cambria Math" panose="02040503050406030204" pitchFamily="18" charset="0"/>
                      </a:rPr>
                      <m:t>&lt;1</m:t>
                    </m:r>
                  </m:oMath>
                </a14:m>
                <a:r>
                  <a:rPr lang="zh-CN" altLang="zh-CN" sz="2000" dirty="0"/>
                  <a:t>。可将指数平滑法的基本公式依次展开成：</a:t>
                </a:r>
                <a:endParaRPr lang="en-US" altLang="zh-CN" sz="2000" dirty="0"/>
              </a:p>
              <a:p>
                <a:pPr latinLnBrk="1"/>
                <a:endParaRPr lang="en-US" altLang="zh-CN" sz="2000" i="1" dirty="0"/>
              </a:p>
              <a:p>
                <a:pPr latinLnBrk="1"/>
                <a14:m>
                  <m:oMathPara xmlns:m="http://schemas.openxmlformats.org/officeDocument/2006/math">
                    <m:oMathParaPr>
                      <m:jc m:val="centerGroup"/>
                    </m:oMathParaPr>
                    <m:oMath xmlns:m="http://schemas.openxmlformats.org/officeDocument/2006/math">
                      <m:sSub>
                        <m:sSubPr>
                          <m:ctrlPr>
                            <a:rPr lang="zh-CN" altLang="zh-CN" sz="2000" i="1">
                              <a:latin typeface="Cambria Math" panose="02040503050406030204" pitchFamily="18" charset="0"/>
                            </a:rPr>
                          </m:ctrlPr>
                        </m:sSubPr>
                        <m:e>
                          <m:acc>
                            <m:accPr>
                              <m:chr m:val="̂"/>
                              <m:ctrlPr>
                                <a:rPr lang="zh-CN" altLang="zh-CN" sz="2000" i="1">
                                  <a:latin typeface="Cambria Math" panose="02040503050406030204" pitchFamily="18" charset="0"/>
                                </a:rPr>
                              </m:ctrlPr>
                            </m:accPr>
                            <m:e>
                              <m:r>
                                <a:rPr lang="en-US" altLang="zh-CN" sz="2000" i="1">
                                  <a:latin typeface="Cambria Math" panose="02040503050406030204" pitchFamily="18" charset="0"/>
                                </a:rPr>
                                <m:t>𝑥</m:t>
                              </m:r>
                            </m:e>
                          </m:acc>
                        </m:e>
                        <m:sub>
                          <m:r>
                            <a:rPr lang="en-US" altLang="zh-CN" sz="2000" i="1">
                              <a:latin typeface="Cambria Math" panose="02040503050406030204" pitchFamily="18" charset="0"/>
                            </a:rPr>
                            <m:t>𝑡</m:t>
                          </m:r>
                          <m:r>
                            <a:rPr lang="en-US" altLang="zh-CN" sz="2000" i="1">
                              <a:latin typeface="Cambria Math" panose="02040503050406030204" pitchFamily="18" charset="0"/>
                            </a:rPr>
                            <m:t>+1</m:t>
                          </m:r>
                        </m:sub>
                      </m:sSub>
                      <m:r>
                        <a:rPr lang="en-US" altLang="zh-CN" sz="2000" i="1">
                          <a:latin typeface="Cambria Math" panose="02040503050406030204" pitchFamily="18" charset="0"/>
                        </a:rPr>
                        <m:t>=</m:t>
                      </m:r>
                      <m:sSub>
                        <m:sSubPr>
                          <m:ctrlPr>
                            <a:rPr lang="zh-CN" altLang="zh-CN" sz="2000" i="1">
                              <a:latin typeface="Cambria Math" panose="02040503050406030204" pitchFamily="18" charset="0"/>
                            </a:rPr>
                          </m:ctrlPr>
                        </m:sSubPr>
                        <m:e>
                          <m:r>
                            <a:rPr lang="en-US" altLang="zh-CN" sz="2000" i="1">
                              <a:latin typeface="Cambria Math" panose="02040503050406030204" pitchFamily="18" charset="0"/>
                            </a:rPr>
                            <m:t>𝛼</m:t>
                          </m:r>
                          <m:r>
                            <a:rPr lang="en-US" altLang="zh-CN" sz="2000" i="1">
                              <a:latin typeface="Cambria Math" panose="02040503050406030204" pitchFamily="18" charset="0"/>
                            </a:rPr>
                            <m:t>𝑥</m:t>
                          </m:r>
                        </m:e>
                        <m:sub>
                          <m:r>
                            <a:rPr lang="en-US" altLang="zh-CN" sz="2000" i="1">
                              <a:latin typeface="Cambria Math" panose="02040503050406030204" pitchFamily="18" charset="0"/>
                            </a:rPr>
                            <m:t>𝑡</m:t>
                          </m:r>
                        </m:sub>
                      </m:sSub>
                      <m:r>
                        <a:rPr lang="en-US" altLang="zh-CN" sz="2000" i="1">
                          <a:latin typeface="Cambria Math" panose="02040503050406030204" pitchFamily="18" charset="0"/>
                        </a:rPr>
                        <m:t>+</m:t>
                      </m:r>
                      <m:r>
                        <a:rPr lang="en-US" altLang="zh-CN" sz="2000" i="1">
                          <a:latin typeface="Cambria Math" panose="02040503050406030204" pitchFamily="18" charset="0"/>
                        </a:rPr>
                        <m:t>𝛼</m:t>
                      </m:r>
                      <m:d>
                        <m:dPr>
                          <m:ctrlPr>
                            <a:rPr lang="zh-CN" altLang="zh-CN" sz="2000" i="1">
                              <a:latin typeface="Cambria Math" panose="02040503050406030204" pitchFamily="18" charset="0"/>
                            </a:rPr>
                          </m:ctrlPr>
                        </m:dPr>
                        <m:e>
                          <m:r>
                            <a:rPr lang="en-US" altLang="zh-CN" sz="2000" i="1">
                              <a:latin typeface="Cambria Math" panose="02040503050406030204" pitchFamily="18" charset="0"/>
                            </a:rPr>
                            <m:t>1−</m:t>
                          </m:r>
                          <m:r>
                            <a:rPr lang="en-US" altLang="zh-CN" sz="2000" i="1">
                              <a:latin typeface="Cambria Math" panose="02040503050406030204" pitchFamily="18" charset="0"/>
                            </a:rPr>
                            <m:t>𝛼</m:t>
                          </m:r>
                        </m:e>
                      </m:d>
                      <m:sSub>
                        <m:sSubPr>
                          <m:ctrlPr>
                            <a:rPr lang="zh-CN" altLang="zh-CN" sz="2000" i="1">
                              <a:latin typeface="Cambria Math" panose="02040503050406030204" pitchFamily="18" charset="0"/>
                            </a:rPr>
                          </m:ctrlPr>
                        </m:sSubPr>
                        <m:e>
                          <m:r>
                            <a:rPr lang="en-US" altLang="zh-CN" sz="2000" i="1">
                              <a:latin typeface="Cambria Math" panose="02040503050406030204" pitchFamily="18" charset="0"/>
                            </a:rPr>
                            <m:t>𝑥</m:t>
                          </m:r>
                        </m:e>
                        <m:sub>
                          <m:r>
                            <a:rPr lang="en-US" altLang="zh-CN" sz="2000" i="1">
                              <a:latin typeface="Cambria Math" panose="02040503050406030204" pitchFamily="18" charset="0"/>
                            </a:rPr>
                            <m:t>𝑡</m:t>
                          </m:r>
                          <m:r>
                            <a:rPr lang="en-US" altLang="zh-CN" sz="2000" i="1">
                              <a:latin typeface="Cambria Math" panose="02040503050406030204" pitchFamily="18" charset="0"/>
                            </a:rPr>
                            <m:t>−1</m:t>
                          </m:r>
                        </m:sub>
                      </m:sSub>
                      <m:r>
                        <a:rPr lang="en-US" altLang="zh-CN" sz="2000" i="1">
                          <a:latin typeface="Cambria Math" panose="02040503050406030204" pitchFamily="18" charset="0"/>
                        </a:rPr>
                        <m:t>+</m:t>
                      </m:r>
                      <m:r>
                        <a:rPr lang="en-US" altLang="zh-CN" sz="2000" i="1">
                          <a:latin typeface="Cambria Math" panose="02040503050406030204" pitchFamily="18" charset="0"/>
                        </a:rPr>
                        <m:t>𝛼</m:t>
                      </m:r>
                      <m:sSup>
                        <m:sSupPr>
                          <m:ctrlPr>
                            <a:rPr lang="zh-CN" altLang="zh-CN" sz="2000" i="1">
                              <a:latin typeface="Cambria Math" panose="02040503050406030204" pitchFamily="18" charset="0"/>
                            </a:rPr>
                          </m:ctrlPr>
                        </m:sSupPr>
                        <m:e>
                          <m:d>
                            <m:dPr>
                              <m:ctrlPr>
                                <a:rPr lang="zh-CN" altLang="zh-CN" sz="2000" i="1">
                                  <a:latin typeface="Cambria Math" panose="02040503050406030204" pitchFamily="18" charset="0"/>
                                </a:rPr>
                              </m:ctrlPr>
                            </m:dPr>
                            <m:e>
                              <m:r>
                                <a:rPr lang="en-US" altLang="zh-CN" sz="2000" i="1">
                                  <a:latin typeface="Cambria Math" panose="02040503050406030204" pitchFamily="18" charset="0"/>
                                </a:rPr>
                                <m:t>1−</m:t>
                              </m:r>
                              <m:r>
                                <a:rPr lang="en-US" altLang="zh-CN" sz="2000" i="1">
                                  <a:latin typeface="Cambria Math" panose="02040503050406030204" pitchFamily="18" charset="0"/>
                                </a:rPr>
                                <m:t>𝛼</m:t>
                              </m:r>
                            </m:e>
                          </m:d>
                        </m:e>
                        <m:sup>
                          <m:r>
                            <a:rPr lang="en-US" altLang="zh-CN" sz="2000" i="1">
                              <a:latin typeface="Cambria Math" panose="02040503050406030204" pitchFamily="18" charset="0"/>
                            </a:rPr>
                            <m:t>2</m:t>
                          </m:r>
                        </m:sup>
                      </m:sSup>
                      <m:sSub>
                        <m:sSubPr>
                          <m:ctrlPr>
                            <a:rPr lang="zh-CN" altLang="zh-CN" sz="2000" i="1">
                              <a:latin typeface="Cambria Math" panose="02040503050406030204" pitchFamily="18" charset="0"/>
                            </a:rPr>
                          </m:ctrlPr>
                        </m:sSubPr>
                        <m:e>
                          <m:r>
                            <a:rPr lang="en-US" altLang="zh-CN" sz="2000" i="1">
                              <a:latin typeface="Cambria Math" panose="02040503050406030204" pitchFamily="18" charset="0"/>
                            </a:rPr>
                            <m:t>𝑥</m:t>
                          </m:r>
                        </m:e>
                        <m:sub>
                          <m:r>
                            <a:rPr lang="en-US" altLang="zh-CN" sz="2000" i="1">
                              <a:latin typeface="Cambria Math" panose="02040503050406030204" pitchFamily="18" charset="0"/>
                            </a:rPr>
                            <m:t>𝑡</m:t>
                          </m:r>
                          <m:r>
                            <a:rPr lang="en-US" altLang="zh-CN" sz="2000" i="1">
                              <a:latin typeface="Cambria Math" panose="02040503050406030204" pitchFamily="18" charset="0"/>
                            </a:rPr>
                            <m:t>−2</m:t>
                          </m:r>
                        </m:sub>
                      </m:sSub>
                      <m:r>
                        <a:rPr lang="en-US" altLang="zh-CN" sz="2000" i="1">
                          <a:latin typeface="Cambria Math" panose="02040503050406030204" pitchFamily="18" charset="0"/>
                        </a:rPr>
                        <m:t>+…+</m:t>
                      </m:r>
                      <m:r>
                        <a:rPr lang="en-US" altLang="zh-CN" sz="2000" i="1">
                          <a:latin typeface="Cambria Math" panose="02040503050406030204" pitchFamily="18" charset="0"/>
                        </a:rPr>
                        <m:t>𝛼</m:t>
                      </m:r>
                      <m:sSup>
                        <m:sSupPr>
                          <m:ctrlPr>
                            <a:rPr lang="zh-CN" altLang="zh-CN" sz="2000" i="1">
                              <a:latin typeface="Cambria Math" panose="02040503050406030204" pitchFamily="18" charset="0"/>
                            </a:rPr>
                          </m:ctrlPr>
                        </m:sSupPr>
                        <m:e>
                          <m:d>
                            <m:dPr>
                              <m:ctrlPr>
                                <a:rPr lang="zh-CN" altLang="zh-CN" sz="2000" i="1">
                                  <a:latin typeface="Cambria Math" panose="02040503050406030204" pitchFamily="18" charset="0"/>
                                </a:rPr>
                              </m:ctrlPr>
                            </m:dPr>
                            <m:e>
                              <m:r>
                                <a:rPr lang="en-US" altLang="zh-CN" sz="2000" i="1">
                                  <a:latin typeface="Cambria Math" panose="02040503050406030204" pitchFamily="18" charset="0"/>
                                </a:rPr>
                                <m:t>1−</m:t>
                              </m:r>
                              <m:r>
                                <a:rPr lang="en-US" altLang="zh-CN" sz="2000" i="1">
                                  <a:latin typeface="Cambria Math" panose="02040503050406030204" pitchFamily="18" charset="0"/>
                                </a:rPr>
                                <m:t>𝛼</m:t>
                              </m:r>
                            </m:e>
                          </m:d>
                        </m:e>
                        <m:sup>
                          <m:r>
                            <a:rPr lang="en-US" altLang="zh-CN" sz="2000" i="1">
                              <a:latin typeface="Cambria Math" panose="02040503050406030204" pitchFamily="18" charset="0"/>
                            </a:rPr>
                            <m:t>𝑙</m:t>
                          </m:r>
                        </m:sup>
                      </m:sSup>
                      <m:sSub>
                        <m:sSubPr>
                          <m:ctrlPr>
                            <a:rPr lang="zh-CN" altLang="zh-CN" sz="2000" i="1">
                              <a:latin typeface="Cambria Math" panose="02040503050406030204" pitchFamily="18" charset="0"/>
                            </a:rPr>
                          </m:ctrlPr>
                        </m:sSubPr>
                        <m:e>
                          <m:r>
                            <a:rPr lang="en-US" altLang="zh-CN" sz="2000" i="1">
                              <a:latin typeface="Cambria Math" panose="02040503050406030204" pitchFamily="18" charset="0"/>
                            </a:rPr>
                            <m:t>𝑥</m:t>
                          </m:r>
                        </m:e>
                        <m:sub>
                          <m:r>
                            <a:rPr lang="en-US" altLang="zh-CN" sz="2000" i="1">
                              <a:latin typeface="Cambria Math" panose="02040503050406030204" pitchFamily="18" charset="0"/>
                            </a:rPr>
                            <m:t>𝑡</m:t>
                          </m:r>
                          <m:r>
                            <a:rPr lang="en-US" altLang="zh-CN" sz="2000" i="1">
                              <a:latin typeface="Cambria Math" panose="02040503050406030204" pitchFamily="18" charset="0"/>
                            </a:rPr>
                            <m:t>−</m:t>
                          </m:r>
                          <m:r>
                            <a:rPr lang="en-US" altLang="zh-CN" sz="2000" i="1">
                              <a:latin typeface="Cambria Math" panose="02040503050406030204" pitchFamily="18" charset="0"/>
                            </a:rPr>
                            <m:t>𝑙</m:t>
                          </m:r>
                        </m:sub>
                      </m:sSub>
                    </m:oMath>
                  </m:oMathPara>
                </a14:m>
                <a:endParaRPr lang="en-US" altLang="zh-CN" sz="2000" dirty="0"/>
              </a:p>
              <a:p>
                <a:pPr latinLnBrk="1"/>
                <a:endParaRPr lang="zh-CN" altLang="zh-CN" sz="2000" dirty="0"/>
              </a:p>
              <a:p>
                <a:pPr latinLnBrk="1"/>
                <a:r>
                  <a:rPr lang="zh-CN" altLang="zh-CN" sz="2000" dirty="0"/>
                  <a:t>上式中，平滑系数以指数形式递减，故称为指数平滑法。平滑系数</a:t>
                </a:r>
                <a:r>
                  <a:rPr lang="en-US" altLang="zh-CN" sz="2000" dirty="0"/>
                  <a:t>α</a:t>
                </a:r>
                <a:r>
                  <a:rPr lang="zh-CN" altLang="zh-CN" sz="2000" dirty="0"/>
                  <a:t>越接近于</a:t>
                </a:r>
                <a:r>
                  <a:rPr lang="en-US" altLang="zh-CN" sz="2000" dirty="0"/>
                  <a:t>1</a:t>
                </a:r>
                <a:r>
                  <a:rPr lang="zh-CN" altLang="zh-CN" sz="2000" dirty="0"/>
                  <a:t>，过去的观察值数据对预测值数据的影响程度下降越迅速；平滑系数越接近于</a:t>
                </a:r>
                <a:r>
                  <a:rPr lang="en-US" altLang="zh-CN" sz="2000" dirty="0"/>
                  <a:t>0</a:t>
                </a:r>
                <a:r>
                  <a:rPr lang="zh-CN" altLang="zh-CN" sz="2000" dirty="0"/>
                  <a:t>，过去的观察值数据对预测值数据的影响程度的下降越缓慢。</a:t>
                </a:r>
              </a:p>
              <a:p>
                <a:pPr marL="342900" indent="-342900">
                  <a:spcBef>
                    <a:spcPts val="600"/>
                  </a:spcBef>
                  <a:buSzPct val="75000"/>
                  <a:buFont typeface="Wingdings" panose="05000000000000000000" pitchFamily="2" charset="2"/>
                  <a:buChar char="l"/>
                </a:pPr>
                <a:endParaRPr lang="en-US" altLang="zh-CN" sz="2000" dirty="0"/>
              </a:p>
            </p:txBody>
          </p:sp>
        </mc:Choice>
        <mc:Fallback>
          <p:sp>
            <p:nvSpPr>
              <p:cNvPr id="5" name="文本框 4"/>
              <p:cNvSpPr txBox="1">
                <a:spLocks noRot="1" noChangeAspect="1" noMove="1" noResize="1" noEditPoints="1" noAdjustHandles="1" noChangeArrowheads="1" noChangeShapeType="1" noTextEdit="1"/>
              </p:cNvSpPr>
              <p:nvPr/>
            </p:nvSpPr>
            <p:spPr>
              <a:xfrm>
                <a:off x="324322" y="844352"/>
                <a:ext cx="8352928" cy="3751476"/>
              </a:xfrm>
              <a:prstGeom prst="rect">
                <a:avLst/>
              </a:prstGeom>
              <a:blipFill>
                <a:blip r:embed="rId3"/>
                <a:stretch>
                  <a:fillRect l="-730" t="-1463" r="-182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3539773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文本框 4"/>
              <p:cNvSpPr txBox="1"/>
              <p:nvPr/>
            </p:nvSpPr>
            <p:spPr>
              <a:xfrm>
                <a:off x="324322" y="844352"/>
                <a:ext cx="8352928" cy="3477875"/>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400" dirty="0"/>
                  <a:t>例子：</a:t>
                </a:r>
                <a:endParaRPr lang="en-US" altLang="zh-CN" sz="2400" dirty="0"/>
              </a:p>
              <a:p>
                <a:pPr latinLnBrk="1"/>
                <a:r>
                  <a:rPr lang="zh-CN" altLang="zh-CN" sz="2400" dirty="0"/>
                  <a:t>先看一个具体的数字例子，给出一个观察数组</a:t>
                </a:r>
                <a:r>
                  <a:rPr lang="en-US" altLang="zh-CN" sz="2400" dirty="0"/>
                  <a:t>{5,7,8,10,</a:t>
                </a:r>
                <a:r>
                  <a:rPr lang="zh-CN" altLang="zh-CN" sz="2400" dirty="0"/>
                  <a:t>…</a:t>
                </a:r>
                <a:r>
                  <a:rPr lang="en-US" altLang="zh-CN" sz="2400" dirty="0"/>
                  <a:t>}</a:t>
                </a:r>
                <a:r>
                  <a:rPr lang="zh-CN" altLang="zh-CN" sz="2400" dirty="0"/>
                  <a:t>及平滑系数</a:t>
                </a:r>
                <a14:m>
                  <m:oMath xmlns:m="http://schemas.openxmlformats.org/officeDocument/2006/math">
                    <m:r>
                      <a:rPr lang="en-US" altLang="zh-CN" sz="2400" i="1">
                        <a:latin typeface="Cambria Math" panose="02040503050406030204" pitchFamily="18" charset="0"/>
                      </a:rPr>
                      <m:t>𝛼</m:t>
                    </m:r>
                  </m:oMath>
                </a14:m>
                <a:r>
                  <a:rPr lang="en-US" altLang="zh-CN" sz="2400" dirty="0"/>
                  <a:t> =0.3</a:t>
                </a:r>
                <a:r>
                  <a:rPr lang="zh-CN" altLang="zh-CN" sz="2400" dirty="0"/>
                  <a:t>，它的指数平滑法的预测为：</a:t>
                </a:r>
              </a:p>
              <a:p>
                <a:pPr latinLnBrk="1">
                  <a:lnSpc>
                    <a:spcPct val="200000"/>
                  </a:lnSpc>
                </a:pPr>
                <a14:m>
                  <m:oMathPara xmlns:m="http://schemas.openxmlformats.org/officeDocument/2006/math">
                    <m:oMathParaPr>
                      <m:jc m:val="left"/>
                    </m:oMathParaPr>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𝐹</m:t>
                          </m:r>
                        </m:e>
                        <m:sub>
                          <m:r>
                            <a:rPr lang="en-US" altLang="zh-CN" i="1">
                              <a:latin typeface="Cambria Math" panose="02040503050406030204" pitchFamily="18" charset="0"/>
                            </a:rPr>
                            <m:t>1</m:t>
                          </m:r>
                        </m:sub>
                      </m:sSub>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𝑥</m:t>
                          </m:r>
                        </m:e>
                        <m:sub>
                          <m:r>
                            <a:rPr lang="en-US" altLang="zh-CN" i="1">
                              <a:latin typeface="Cambria Math" panose="02040503050406030204" pitchFamily="18" charset="0"/>
                            </a:rPr>
                            <m:t>1</m:t>
                          </m:r>
                        </m:sub>
                      </m:sSub>
                      <m:r>
                        <a:rPr lang="en-US" altLang="zh-CN" i="1">
                          <a:latin typeface="Cambria Math" panose="02040503050406030204" pitchFamily="18" charset="0"/>
                        </a:rPr>
                        <m:t>=5 ;</m:t>
                      </m:r>
                    </m:oMath>
                  </m:oMathPara>
                </a14:m>
                <a:endParaRPr lang="zh-CN" altLang="zh-CN" dirty="0"/>
              </a:p>
              <a:p>
                <a:pPr latinLnBrk="1">
                  <a:lnSpc>
                    <a:spcPct val="200000"/>
                  </a:lnSpc>
                </a:pPr>
                <a14:m>
                  <m:oMathPara xmlns:m="http://schemas.openxmlformats.org/officeDocument/2006/math">
                    <m:oMathParaPr>
                      <m:jc m:val="left"/>
                    </m:oMathParaPr>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𝐹</m:t>
                          </m:r>
                        </m:e>
                        <m:sub>
                          <m:r>
                            <a:rPr lang="en-US" altLang="zh-CN" i="1">
                              <a:latin typeface="Cambria Math" panose="02040503050406030204" pitchFamily="18" charset="0"/>
                            </a:rPr>
                            <m:t>2</m:t>
                          </m:r>
                        </m:sub>
                      </m:sSub>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𝛼</m:t>
                          </m:r>
                          <m:r>
                            <a:rPr lang="en-US" altLang="zh-CN" i="1">
                              <a:latin typeface="Cambria Math" panose="02040503050406030204" pitchFamily="18" charset="0"/>
                            </a:rPr>
                            <m:t>𝑥</m:t>
                          </m:r>
                        </m:e>
                        <m:sub>
                          <m:r>
                            <a:rPr lang="en-US" altLang="zh-CN" i="1">
                              <a:latin typeface="Cambria Math" panose="02040503050406030204" pitchFamily="18" charset="0"/>
                            </a:rPr>
                            <m:t>1</m:t>
                          </m:r>
                        </m:sub>
                      </m:sSub>
                      <m:r>
                        <a:rPr lang="en-US" altLang="zh-CN" i="1">
                          <a:latin typeface="Cambria Math" panose="02040503050406030204" pitchFamily="18" charset="0"/>
                        </a:rPr>
                        <m:t>+</m:t>
                      </m:r>
                      <m:d>
                        <m:dPr>
                          <m:ctrlPr>
                            <a:rPr lang="zh-CN" altLang="zh-CN" i="1">
                              <a:latin typeface="Cambria Math" panose="02040503050406030204" pitchFamily="18" charset="0"/>
                            </a:rPr>
                          </m:ctrlPr>
                        </m:dPr>
                        <m:e>
                          <m:r>
                            <a:rPr lang="en-US" altLang="zh-CN" i="1">
                              <a:latin typeface="Cambria Math" panose="02040503050406030204" pitchFamily="18" charset="0"/>
                            </a:rPr>
                            <m:t>1−</m:t>
                          </m:r>
                          <m:r>
                            <a:rPr lang="en-US" altLang="zh-CN" i="1">
                              <a:latin typeface="Cambria Math" panose="02040503050406030204" pitchFamily="18" charset="0"/>
                            </a:rPr>
                            <m:t>𝛼</m:t>
                          </m:r>
                        </m:e>
                      </m:d>
                      <m:sSub>
                        <m:sSubPr>
                          <m:ctrlPr>
                            <a:rPr lang="zh-CN" altLang="zh-CN" i="1">
                              <a:latin typeface="Cambria Math" panose="02040503050406030204" pitchFamily="18" charset="0"/>
                            </a:rPr>
                          </m:ctrlPr>
                        </m:sSubPr>
                        <m:e>
                          <m:r>
                            <a:rPr lang="en-US" altLang="zh-CN" i="1">
                              <a:latin typeface="Cambria Math" panose="02040503050406030204" pitchFamily="18" charset="0"/>
                            </a:rPr>
                            <m:t>𝐹</m:t>
                          </m:r>
                        </m:e>
                        <m:sub>
                          <m:r>
                            <a:rPr lang="en-US" altLang="zh-CN" i="1">
                              <a:latin typeface="Cambria Math" panose="02040503050406030204" pitchFamily="18" charset="0"/>
                            </a:rPr>
                            <m:t>1</m:t>
                          </m:r>
                        </m:sub>
                      </m:sSub>
                      <m:r>
                        <a:rPr lang="en-US" altLang="zh-CN" i="1">
                          <a:latin typeface="Cambria Math" panose="02040503050406030204" pitchFamily="18" charset="0"/>
                        </a:rPr>
                        <m:t>=0.3∗5+0.7∗5=5;</m:t>
                      </m:r>
                    </m:oMath>
                  </m:oMathPara>
                </a14:m>
                <a:endParaRPr lang="zh-CN" altLang="zh-CN" dirty="0"/>
              </a:p>
              <a:p>
                <a:pPr latinLnBrk="1">
                  <a:lnSpc>
                    <a:spcPct val="200000"/>
                  </a:lnSpc>
                </a:pPr>
                <a14:m>
                  <m:oMathPara xmlns:m="http://schemas.openxmlformats.org/officeDocument/2006/math">
                    <m:oMathParaPr>
                      <m:jc m:val="left"/>
                    </m:oMathParaPr>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𝐹</m:t>
                          </m:r>
                        </m:e>
                        <m:sub>
                          <m:r>
                            <a:rPr lang="en-US" altLang="zh-CN" i="1">
                              <a:latin typeface="Cambria Math" panose="02040503050406030204" pitchFamily="18" charset="0"/>
                            </a:rPr>
                            <m:t>3</m:t>
                          </m:r>
                        </m:sub>
                      </m:sSub>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𝛼</m:t>
                          </m:r>
                          <m:r>
                            <a:rPr lang="en-US" altLang="zh-CN" i="1">
                              <a:latin typeface="Cambria Math" panose="02040503050406030204" pitchFamily="18" charset="0"/>
                            </a:rPr>
                            <m:t>𝑥</m:t>
                          </m:r>
                        </m:e>
                        <m:sub>
                          <m:r>
                            <a:rPr lang="en-US" altLang="zh-CN" i="1">
                              <a:latin typeface="Cambria Math" panose="02040503050406030204" pitchFamily="18" charset="0"/>
                            </a:rPr>
                            <m:t>2</m:t>
                          </m:r>
                        </m:sub>
                      </m:sSub>
                      <m:r>
                        <a:rPr lang="en-US" altLang="zh-CN" i="1">
                          <a:latin typeface="Cambria Math" panose="02040503050406030204" pitchFamily="18" charset="0"/>
                        </a:rPr>
                        <m:t>+</m:t>
                      </m:r>
                      <m:d>
                        <m:dPr>
                          <m:ctrlPr>
                            <a:rPr lang="zh-CN" altLang="zh-CN" i="1">
                              <a:latin typeface="Cambria Math" panose="02040503050406030204" pitchFamily="18" charset="0"/>
                            </a:rPr>
                          </m:ctrlPr>
                        </m:dPr>
                        <m:e>
                          <m:r>
                            <a:rPr lang="en-US" altLang="zh-CN" i="1">
                              <a:latin typeface="Cambria Math" panose="02040503050406030204" pitchFamily="18" charset="0"/>
                            </a:rPr>
                            <m:t>1−</m:t>
                          </m:r>
                          <m:r>
                            <a:rPr lang="en-US" altLang="zh-CN" i="1">
                              <a:latin typeface="Cambria Math" panose="02040503050406030204" pitchFamily="18" charset="0"/>
                            </a:rPr>
                            <m:t>𝛼</m:t>
                          </m:r>
                        </m:e>
                      </m:d>
                      <m:sSub>
                        <m:sSubPr>
                          <m:ctrlPr>
                            <a:rPr lang="zh-CN" altLang="zh-CN" i="1">
                              <a:latin typeface="Cambria Math" panose="02040503050406030204" pitchFamily="18" charset="0"/>
                            </a:rPr>
                          </m:ctrlPr>
                        </m:sSubPr>
                        <m:e>
                          <m:r>
                            <a:rPr lang="en-US" altLang="zh-CN" i="1">
                              <a:latin typeface="Cambria Math" panose="02040503050406030204" pitchFamily="18" charset="0"/>
                            </a:rPr>
                            <m:t>𝐹</m:t>
                          </m:r>
                        </m:e>
                        <m:sub>
                          <m:r>
                            <a:rPr lang="en-US" altLang="zh-CN" i="1">
                              <a:latin typeface="Cambria Math" panose="02040503050406030204" pitchFamily="18" charset="0"/>
                            </a:rPr>
                            <m:t>2</m:t>
                          </m:r>
                        </m:sub>
                      </m:sSub>
                      <m:r>
                        <a:rPr lang="en-US" altLang="zh-CN" i="1">
                          <a:latin typeface="Cambria Math" panose="02040503050406030204" pitchFamily="18" charset="0"/>
                        </a:rPr>
                        <m:t>=0.3∗7+0.7∗5=5.6;  </m:t>
                      </m:r>
                    </m:oMath>
                  </m:oMathPara>
                </a14:m>
                <a:endParaRPr lang="zh-CN" altLang="zh-CN" dirty="0"/>
              </a:p>
              <a:p>
                <a:pPr>
                  <a:lnSpc>
                    <a:spcPct val="200000"/>
                  </a:lnSpc>
                </a:pPr>
                <a14:m>
                  <m:oMathPara xmlns:m="http://schemas.openxmlformats.org/officeDocument/2006/math">
                    <m:oMathParaPr>
                      <m:jc m:val="left"/>
                    </m:oMathParaPr>
                    <m:oMath xmlns:m="http://schemas.openxmlformats.org/officeDocument/2006/math">
                      <m:sSub>
                        <m:sSubPr>
                          <m:ctrlPr>
                            <a:rPr lang="zh-CN" altLang="zh-CN" sz="2000" i="1">
                              <a:latin typeface="Cambria Math" panose="02040503050406030204" pitchFamily="18" charset="0"/>
                            </a:rPr>
                          </m:ctrlPr>
                        </m:sSubPr>
                        <m:e>
                          <m:r>
                            <a:rPr lang="en-US" altLang="zh-CN" i="1">
                              <a:latin typeface="Cambria Math" panose="02040503050406030204" pitchFamily="18" charset="0"/>
                            </a:rPr>
                            <m:t>𝐹</m:t>
                          </m:r>
                        </m:e>
                        <m:sub>
                          <m:r>
                            <a:rPr lang="en-US" altLang="zh-CN" i="1">
                              <a:latin typeface="Cambria Math" panose="02040503050406030204" pitchFamily="18" charset="0"/>
                            </a:rPr>
                            <m:t>4</m:t>
                          </m:r>
                        </m:sub>
                      </m:sSub>
                      <m:r>
                        <a:rPr lang="en-US" altLang="zh-CN" i="1">
                          <a:latin typeface="Cambria Math" panose="02040503050406030204" pitchFamily="18" charset="0"/>
                        </a:rPr>
                        <m:t>=</m:t>
                      </m:r>
                      <m:sSub>
                        <m:sSubPr>
                          <m:ctrlPr>
                            <a:rPr lang="zh-CN" altLang="zh-CN" sz="2000" i="1">
                              <a:latin typeface="Cambria Math" panose="02040503050406030204" pitchFamily="18" charset="0"/>
                            </a:rPr>
                          </m:ctrlPr>
                        </m:sSubPr>
                        <m:e>
                          <m:r>
                            <a:rPr lang="en-US" altLang="zh-CN" i="1">
                              <a:latin typeface="Cambria Math" panose="02040503050406030204" pitchFamily="18" charset="0"/>
                            </a:rPr>
                            <m:t>𝛼</m:t>
                          </m:r>
                          <m:r>
                            <a:rPr lang="en-US" altLang="zh-CN" i="1">
                              <a:latin typeface="Cambria Math" panose="02040503050406030204" pitchFamily="18" charset="0"/>
                            </a:rPr>
                            <m:t>𝑥</m:t>
                          </m:r>
                        </m:e>
                        <m:sub>
                          <m:r>
                            <a:rPr lang="en-US" altLang="zh-CN" i="1">
                              <a:latin typeface="Cambria Math" panose="02040503050406030204" pitchFamily="18" charset="0"/>
                            </a:rPr>
                            <m:t>3</m:t>
                          </m:r>
                        </m:sub>
                      </m:sSub>
                      <m:r>
                        <a:rPr lang="en-US" altLang="zh-CN" i="1">
                          <a:latin typeface="Cambria Math" panose="02040503050406030204" pitchFamily="18" charset="0"/>
                        </a:rPr>
                        <m:t>+</m:t>
                      </m:r>
                      <m:d>
                        <m:dPr>
                          <m:ctrlPr>
                            <a:rPr lang="zh-CN" altLang="zh-CN" sz="2000" i="1">
                              <a:latin typeface="Cambria Math" panose="02040503050406030204" pitchFamily="18" charset="0"/>
                            </a:rPr>
                          </m:ctrlPr>
                        </m:dPr>
                        <m:e>
                          <m:r>
                            <a:rPr lang="en-US" altLang="zh-CN" i="1">
                              <a:latin typeface="Cambria Math" panose="02040503050406030204" pitchFamily="18" charset="0"/>
                            </a:rPr>
                            <m:t>1−</m:t>
                          </m:r>
                          <m:r>
                            <a:rPr lang="en-US" altLang="zh-CN" i="1">
                              <a:latin typeface="Cambria Math" panose="02040503050406030204" pitchFamily="18" charset="0"/>
                            </a:rPr>
                            <m:t>𝛼</m:t>
                          </m:r>
                        </m:e>
                      </m:d>
                      <m:sSub>
                        <m:sSubPr>
                          <m:ctrlPr>
                            <a:rPr lang="zh-CN" altLang="zh-CN" sz="2000" i="1">
                              <a:latin typeface="Cambria Math" panose="02040503050406030204" pitchFamily="18" charset="0"/>
                            </a:rPr>
                          </m:ctrlPr>
                        </m:sSubPr>
                        <m:e>
                          <m:r>
                            <a:rPr lang="en-US" altLang="zh-CN" i="1">
                              <a:latin typeface="Cambria Math" panose="02040503050406030204" pitchFamily="18" charset="0"/>
                            </a:rPr>
                            <m:t>𝐹</m:t>
                          </m:r>
                        </m:e>
                        <m:sub>
                          <m:r>
                            <a:rPr lang="en-US" altLang="zh-CN" i="1">
                              <a:latin typeface="Cambria Math" panose="02040503050406030204" pitchFamily="18" charset="0"/>
                            </a:rPr>
                            <m:t>3</m:t>
                          </m:r>
                        </m:sub>
                      </m:sSub>
                      <m:r>
                        <a:rPr lang="en-US" altLang="zh-CN" i="1">
                          <a:latin typeface="Cambria Math" panose="02040503050406030204" pitchFamily="18" charset="0"/>
                        </a:rPr>
                        <m:t>=0.3∗8+0.7∗5.6=6.32 </m:t>
                      </m:r>
                    </m:oMath>
                  </m:oMathPara>
                </a14:m>
                <a:endParaRPr lang="en-US" altLang="zh-CN" sz="2000" dirty="0"/>
              </a:p>
            </p:txBody>
          </p:sp>
        </mc:Choice>
        <mc:Fallback xmlns="">
          <p:sp>
            <p:nvSpPr>
              <p:cNvPr id="5" name="文本框 4"/>
              <p:cNvSpPr txBox="1">
                <a:spLocks noRot="1" noChangeAspect="1" noMove="1" noResize="1" noEditPoints="1" noAdjustHandles="1" noChangeArrowheads="1" noChangeShapeType="1" noTextEdit="1"/>
              </p:cNvSpPr>
              <p:nvPr/>
            </p:nvSpPr>
            <p:spPr>
              <a:xfrm>
                <a:off x="324322" y="844352"/>
                <a:ext cx="8352928" cy="3477875"/>
              </a:xfrm>
              <a:prstGeom prst="rect">
                <a:avLst/>
              </a:prstGeom>
              <a:blipFill>
                <a:blip r:embed="rId3"/>
                <a:stretch>
                  <a:fillRect l="-1095" t="-210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1458955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844352"/>
            <a:ext cx="8352928" cy="400110"/>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en-US" altLang="zh-CN" sz="2000" dirty="0"/>
              <a:t>【</a:t>
            </a:r>
            <a:r>
              <a:rPr lang="zh-CN" altLang="en-US" sz="2000" dirty="0"/>
              <a:t>例 </a:t>
            </a:r>
            <a:r>
              <a:rPr lang="en-US" altLang="zh-CN" sz="2000" dirty="0"/>
              <a:t>14-4】</a:t>
            </a:r>
            <a:r>
              <a:rPr lang="zh-CN" altLang="en-US" sz="2000" dirty="0"/>
              <a:t>利用</a:t>
            </a:r>
            <a:r>
              <a:rPr lang="en-US" altLang="zh-CN" sz="2000" dirty="0"/>
              <a:t>Python</a:t>
            </a:r>
            <a:r>
              <a:rPr lang="zh-CN" altLang="en-US" sz="2000" dirty="0"/>
              <a:t>实现移动平均和指数平滑时间序列分析。</a:t>
            </a:r>
            <a:endParaRPr lang="en-US" altLang="zh-CN"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2873260657"/>
              </p:ext>
            </p:extLst>
          </p:nvPr>
        </p:nvGraphicFramePr>
        <p:xfrm>
          <a:off x="306976" y="1260335"/>
          <a:ext cx="4625858" cy="3789545"/>
        </p:xfrm>
        <a:graphic>
          <a:graphicData uri="http://schemas.openxmlformats.org/presentationml/2006/ole">
            <mc:AlternateContent xmlns:mc="http://schemas.openxmlformats.org/markup-compatibility/2006">
              <mc:Choice xmlns:v="urn:schemas-microsoft-com:vml" Requires="v">
                <p:oleObj r:id="rId3" imgW="6717240" imgH="5485680" progId="">
                  <p:embed/>
                </p:oleObj>
              </mc:Choice>
              <mc:Fallback>
                <p:oleObj r:id="rId3" imgW="6717240" imgH="5485680" progId="">
                  <p:embed/>
                  <p:pic>
                    <p:nvPicPr>
                      <p:cNvPr id="0" name=""/>
                      <p:cNvPicPr/>
                      <p:nvPr/>
                    </p:nvPicPr>
                    <p:blipFill>
                      <a:blip r:embed="rId4"/>
                      <a:stretch>
                        <a:fillRect/>
                      </a:stretch>
                    </p:blipFill>
                    <p:spPr>
                      <a:xfrm>
                        <a:off x="306976" y="1260335"/>
                        <a:ext cx="4625858" cy="3789545"/>
                      </a:xfrm>
                      <a:prstGeom prst="rect">
                        <a:avLst/>
                      </a:prstGeom>
                    </p:spPr>
                  </p:pic>
                </p:oleObj>
              </mc:Fallback>
            </mc:AlternateContent>
          </a:graphicData>
        </a:graphic>
      </p:graphicFrame>
      <p:pic>
        <p:nvPicPr>
          <p:cNvPr id="4" name="图片 3"/>
          <p:cNvPicPr/>
          <p:nvPr/>
        </p:nvPicPr>
        <p:blipFill>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4572794" y="1780456"/>
            <a:ext cx="4319905" cy="1891030"/>
          </a:xfrm>
          <a:prstGeom prst="rect">
            <a:avLst/>
          </a:prstGeom>
        </p:spPr>
      </p:pic>
      <p:sp>
        <p:nvSpPr>
          <p:cNvPr id="3" name="矩形 2"/>
          <p:cNvSpPr/>
          <p:nvPr/>
        </p:nvSpPr>
        <p:spPr>
          <a:xfrm>
            <a:off x="6185644" y="3838148"/>
            <a:ext cx="1454244" cy="369332"/>
          </a:xfrm>
          <a:prstGeom prst="rect">
            <a:avLst/>
          </a:prstGeom>
        </p:spPr>
        <p:txBody>
          <a:bodyPr wrap="none">
            <a:spAutoFit/>
          </a:bodyPr>
          <a:lstStyle/>
          <a:p>
            <a:r>
              <a:rPr lang="en-US" altLang="zh-CN" dirty="0">
                <a:latin typeface="Times New Roman" panose="02020603050405020304" pitchFamily="18" charset="0"/>
              </a:rPr>
              <a:t>5</a:t>
            </a:r>
            <a:r>
              <a:rPr lang="zh-CN" altLang="zh-CN" dirty="0">
                <a:latin typeface="Times New Roman" panose="02020603050405020304" pitchFamily="18" charset="0"/>
                <a:cs typeface="Times New Roman" panose="02020603050405020304" pitchFamily="18" charset="0"/>
              </a:rPr>
              <a:t>日移动平均</a:t>
            </a:r>
            <a:endParaRPr lang="zh-CN" altLang="en-US" dirty="0"/>
          </a:p>
        </p:txBody>
      </p:sp>
    </p:spTree>
    <p:extLst>
      <p:ext uri="{BB962C8B-B14F-4D97-AF65-F5344CB8AC3E}">
        <p14:creationId xmlns:p14="http://schemas.microsoft.com/office/powerpoint/2010/main" val="1438467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844352"/>
            <a:ext cx="8352928" cy="400110"/>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en-US" altLang="zh-CN" sz="2000" dirty="0"/>
              <a:t>5</a:t>
            </a:r>
            <a:r>
              <a:rPr lang="zh-CN" altLang="en-US" sz="2000" dirty="0"/>
              <a:t>日指数平滑：</a:t>
            </a:r>
            <a:endParaRPr lang="en-US" altLang="zh-CN" sz="2000" dirty="0"/>
          </a:p>
        </p:txBody>
      </p:sp>
      <p:graphicFrame>
        <p:nvGraphicFramePr>
          <p:cNvPr id="3" name="对象 2"/>
          <p:cNvGraphicFramePr>
            <a:graphicFrameLocks noChangeAspect="1"/>
          </p:cNvGraphicFramePr>
          <p:nvPr>
            <p:extLst>
              <p:ext uri="{D42A27DB-BD31-4B8C-83A1-F6EECF244321}">
                <p14:modId xmlns:p14="http://schemas.microsoft.com/office/powerpoint/2010/main" val="1288353382"/>
              </p:ext>
            </p:extLst>
          </p:nvPr>
        </p:nvGraphicFramePr>
        <p:xfrm>
          <a:off x="319665" y="1492424"/>
          <a:ext cx="5040560" cy="3041079"/>
        </p:xfrm>
        <a:graphic>
          <a:graphicData uri="http://schemas.openxmlformats.org/presentationml/2006/ole">
            <mc:AlternateContent xmlns:mc="http://schemas.openxmlformats.org/markup-compatibility/2006">
              <mc:Choice xmlns:v="urn:schemas-microsoft-com:vml" Requires="v">
                <p:oleObj r:id="rId3" imgW="6692040" imgH="4037760" progId="">
                  <p:embed/>
                </p:oleObj>
              </mc:Choice>
              <mc:Fallback>
                <p:oleObj r:id="rId3" imgW="6692040" imgH="4037760" progId="">
                  <p:embed/>
                  <p:pic>
                    <p:nvPicPr>
                      <p:cNvPr id="0" name=""/>
                      <p:cNvPicPr/>
                      <p:nvPr/>
                    </p:nvPicPr>
                    <p:blipFill>
                      <a:blip r:embed="rId4"/>
                      <a:stretch>
                        <a:fillRect/>
                      </a:stretch>
                    </p:blipFill>
                    <p:spPr>
                      <a:xfrm>
                        <a:off x="319665" y="1492424"/>
                        <a:ext cx="5040560" cy="3041079"/>
                      </a:xfrm>
                      <a:prstGeom prst="rect">
                        <a:avLst/>
                      </a:prstGeom>
                    </p:spPr>
                  </p:pic>
                </p:oleObj>
              </mc:Fallback>
            </mc:AlternateContent>
          </a:graphicData>
        </a:graphic>
      </p:graphicFrame>
      <p:pic>
        <p:nvPicPr>
          <p:cNvPr id="6" name="图片 5"/>
          <p:cNvPicPr/>
          <p:nvPr/>
        </p:nvPicPr>
        <p:blipFill>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4644802" y="844352"/>
            <a:ext cx="4319905" cy="1891030"/>
          </a:xfrm>
          <a:prstGeom prst="rect">
            <a:avLst/>
          </a:prstGeom>
        </p:spPr>
      </p:pic>
      <p:sp>
        <p:nvSpPr>
          <p:cNvPr id="4" name="矩形 3"/>
          <p:cNvSpPr/>
          <p:nvPr/>
        </p:nvSpPr>
        <p:spPr>
          <a:xfrm>
            <a:off x="6372994" y="3008248"/>
            <a:ext cx="1455848" cy="369332"/>
          </a:xfrm>
          <a:prstGeom prst="rect">
            <a:avLst/>
          </a:prstGeom>
        </p:spPr>
        <p:txBody>
          <a:bodyPr wrap="none">
            <a:spAutoFit/>
          </a:bodyPr>
          <a:lstStyle/>
          <a:p>
            <a:r>
              <a:rPr lang="zh-CN" altLang="en-US" dirty="0"/>
              <a:t>5日指数平滑</a:t>
            </a:r>
          </a:p>
        </p:txBody>
      </p:sp>
    </p:spTree>
    <p:extLst>
      <p:ext uri="{BB962C8B-B14F-4D97-AF65-F5344CB8AC3E}">
        <p14:creationId xmlns:p14="http://schemas.microsoft.com/office/powerpoint/2010/main" val="7795770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844352"/>
            <a:ext cx="8352928" cy="2092881"/>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周期变动与自回归</a:t>
            </a:r>
          </a:p>
          <a:p>
            <a:pPr marL="342900" indent="-342900">
              <a:spcBef>
                <a:spcPts val="600"/>
              </a:spcBef>
              <a:buSzPct val="75000"/>
              <a:buFont typeface="Wingdings" panose="05000000000000000000" pitchFamily="2" charset="2"/>
              <a:buChar char="l"/>
            </a:pPr>
            <a:r>
              <a:rPr lang="zh-CN" altLang="en-US" sz="2000" dirty="0"/>
              <a:t>实际生活中，有些数据呈现周期性波动和趋势性变化叠加情况。以图 </a:t>
            </a:r>
            <a:r>
              <a:rPr lang="en-US" altLang="zh-CN" sz="2000" dirty="0"/>
              <a:t>14-7</a:t>
            </a:r>
            <a:r>
              <a:rPr lang="zh-CN" altLang="en-US" sz="2000" dirty="0"/>
              <a:t>为例，这个数据搜集了某航空公司从</a:t>
            </a:r>
            <a:r>
              <a:rPr lang="en-US" altLang="zh-CN" sz="2000" dirty="0"/>
              <a:t>1949</a:t>
            </a:r>
            <a:r>
              <a:rPr lang="zh-CN" altLang="en-US" sz="2000" dirty="0"/>
              <a:t>年到</a:t>
            </a:r>
            <a:r>
              <a:rPr lang="en-US" altLang="zh-CN" sz="2000" dirty="0"/>
              <a:t>1961</a:t>
            </a:r>
            <a:r>
              <a:rPr lang="zh-CN" altLang="en-US" sz="2000" dirty="0"/>
              <a:t>年间以千人次计的乘客人数。可以发现，这个数既有周期波动（波动一般来自于暑假和圣诞假期的出行高峰），又有明显的增长趋势。</a:t>
            </a:r>
          </a:p>
          <a:p>
            <a:pPr marL="342900" indent="-342900">
              <a:spcBef>
                <a:spcPts val="600"/>
              </a:spcBef>
              <a:buSzPct val="75000"/>
              <a:buFont typeface="Wingdings" panose="05000000000000000000" pitchFamily="2" charset="2"/>
              <a:buChar char="l"/>
            </a:pPr>
            <a:endParaRPr lang="en-US" altLang="zh-CN" sz="2000" dirty="0"/>
          </a:p>
        </p:txBody>
      </p:sp>
      <p:pic>
        <p:nvPicPr>
          <p:cNvPr id="3" name="图片 2"/>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756370" y="2572544"/>
            <a:ext cx="4824536" cy="2572544"/>
          </a:xfrm>
          <a:prstGeom prst="rect">
            <a:avLst/>
          </a:prstGeom>
        </p:spPr>
      </p:pic>
      <p:sp>
        <p:nvSpPr>
          <p:cNvPr id="4" name="矩形 3"/>
          <p:cNvSpPr/>
          <p:nvPr/>
        </p:nvSpPr>
        <p:spPr>
          <a:xfrm>
            <a:off x="4387293" y="4156720"/>
            <a:ext cx="4289957" cy="369332"/>
          </a:xfrm>
          <a:prstGeom prst="rect">
            <a:avLst/>
          </a:prstGeom>
        </p:spPr>
        <p:txBody>
          <a:bodyPr wrap="none">
            <a:spAutoFit/>
          </a:bodyPr>
          <a:lstStyle/>
          <a:p>
            <a:r>
              <a:rPr lang="zh-CN" altLang="en-US" dirty="0"/>
              <a:t>图 14-7 呈周期+趋势变动的航空乘客人数</a:t>
            </a:r>
          </a:p>
        </p:txBody>
      </p:sp>
    </p:spTree>
    <p:extLst>
      <p:ext uri="{BB962C8B-B14F-4D97-AF65-F5344CB8AC3E}">
        <p14:creationId xmlns:p14="http://schemas.microsoft.com/office/powerpoint/2010/main" val="13401192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844352"/>
            <a:ext cx="8352928" cy="3939540"/>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图 </a:t>
            </a:r>
            <a:r>
              <a:rPr lang="en-US" altLang="zh-CN" sz="2000" dirty="0"/>
              <a:t>14-7</a:t>
            </a:r>
            <a:r>
              <a:rPr lang="zh-CN" altLang="en-US" sz="2000" dirty="0"/>
              <a:t>的原始数据的既包含周期波动，又包含变化趋势，所以处理思路就是将整个数据分解成长期趋势、周期变动和随机扰动，然后分别加以处理。使用到的数学方法包括平稳性校验、差分处理、模型识别等等。</a:t>
            </a:r>
          </a:p>
          <a:p>
            <a:pPr marL="342900" indent="-342900">
              <a:spcBef>
                <a:spcPts val="600"/>
              </a:spcBef>
              <a:buSzPct val="75000"/>
              <a:buFont typeface="Wingdings" panose="05000000000000000000" pitchFamily="2" charset="2"/>
              <a:buChar char="l"/>
            </a:pPr>
            <a:r>
              <a:rPr lang="en-US" altLang="zh-CN" sz="2000" dirty="0"/>
              <a:t>ARIMA</a:t>
            </a:r>
            <a:r>
              <a:rPr lang="zh-CN" altLang="en-US" sz="2000" dirty="0"/>
              <a:t>（</a:t>
            </a:r>
            <a:r>
              <a:rPr lang="en-US" altLang="zh-CN" sz="2000" dirty="0"/>
              <a:t>Autoregressive Integrated Moving Average model</a:t>
            </a:r>
            <a:r>
              <a:rPr lang="zh-CN" altLang="en-US" sz="2000" dirty="0"/>
              <a:t>，差分整合移动平均自回归模型，又称整合移动平均自回归模型），是时间序列分析方法之一。模型一般可以描述成</a:t>
            </a:r>
            <a:r>
              <a:rPr lang="en-US" altLang="zh-CN" sz="2000" dirty="0"/>
              <a:t>ARIMA(</a:t>
            </a:r>
            <a:r>
              <a:rPr lang="en-US" altLang="zh-CN" sz="2000" dirty="0" err="1"/>
              <a:t>p,d,q</a:t>
            </a:r>
            <a:r>
              <a:rPr lang="en-US" altLang="zh-CN" sz="2000" dirty="0"/>
              <a:t>)</a:t>
            </a:r>
            <a:r>
              <a:rPr lang="zh-CN" altLang="en-US" sz="2000" dirty="0"/>
              <a:t>，其中，参数</a:t>
            </a:r>
            <a:r>
              <a:rPr lang="en-US" altLang="zh-CN" sz="2000" dirty="0"/>
              <a:t>p</a:t>
            </a:r>
            <a:r>
              <a:rPr lang="zh-CN" altLang="en-US" sz="2000" dirty="0"/>
              <a:t>为自回归项数，</a:t>
            </a:r>
            <a:r>
              <a:rPr lang="en-US" altLang="zh-CN" sz="2000" dirty="0"/>
              <a:t>q</a:t>
            </a:r>
            <a:r>
              <a:rPr lang="zh-CN" altLang="en-US" sz="2000" dirty="0"/>
              <a:t>为滑动平均项数，</a:t>
            </a:r>
            <a:r>
              <a:rPr lang="en-US" altLang="zh-CN" sz="2000" dirty="0"/>
              <a:t>d</a:t>
            </a:r>
            <a:r>
              <a:rPr lang="zh-CN" altLang="en-US" sz="2000" dirty="0"/>
              <a:t>为使之成为平稳序列所做的差分次数（阶数）。</a:t>
            </a:r>
            <a:endParaRPr lang="en-US" altLang="zh-CN" sz="2000" dirty="0"/>
          </a:p>
          <a:p>
            <a:pPr marL="342900" indent="-342900">
              <a:spcBef>
                <a:spcPts val="600"/>
              </a:spcBef>
              <a:buSzPct val="75000"/>
              <a:buFont typeface="Wingdings" panose="05000000000000000000" pitchFamily="2" charset="2"/>
              <a:buChar char="l"/>
            </a:pPr>
            <a:r>
              <a:rPr lang="en-US" altLang="zh-CN" sz="2000" dirty="0"/>
              <a:t>ARIMA</a:t>
            </a:r>
            <a:r>
              <a:rPr lang="zh-CN" altLang="en-US" sz="2000" dirty="0"/>
              <a:t>是研究时间序列的标准方法，由自回归模型（</a:t>
            </a:r>
            <a:r>
              <a:rPr lang="en-US" altLang="zh-CN" sz="2000" dirty="0"/>
              <a:t>AR</a:t>
            </a:r>
            <a:r>
              <a:rPr lang="zh-CN" altLang="en-US" sz="2000" dirty="0"/>
              <a:t>模型）与滑动平均模型（</a:t>
            </a:r>
            <a:r>
              <a:rPr lang="en-US" altLang="zh-CN" sz="2000" dirty="0"/>
              <a:t>MA</a:t>
            </a:r>
            <a:r>
              <a:rPr lang="zh-CN" altLang="en-US" sz="2000" dirty="0"/>
              <a:t>模型）为基础“混合”而成，具有适用范围广、预测误差小的特点。</a:t>
            </a:r>
            <a:endParaRPr lang="en-US" altLang="zh-CN" sz="2000" dirty="0"/>
          </a:p>
        </p:txBody>
      </p:sp>
    </p:spTree>
    <p:extLst>
      <p:ext uri="{BB962C8B-B14F-4D97-AF65-F5344CB8AC3E}">
        <p14:creationId xmlns:p14="http://schemas.microsoft.com/office/powerpoint/2010/main" val="28779008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矩形 55"/>
          <p:cNvSpPr/>
          <p:nvPr/>
        </p:nvSpPr>
        <p:spPr>
          <a:xfrm rot="1400643">
            <a:off x="1085482" y="2604661"/>
            <a:ext cx="3405958" cy="111786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2" name="矩形 61"/>
          <p:cNvSpPr/>
          <p:nvPr/>
        </p:nvSpPr>
        <p:spPr>
          <a:xfrm rot="1400643">
            <a:off x="6892060" y="2625823"/>
            <a:ext cx="3405958" cy="111786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1" name="矩形 60"/>
          <p:cNvSpPr/>
          <p:nvPr/>
        </p:nvSpPr>
        <p:spPr>
          <a:xfrm rot="1400643">
            <a:off x="4018718" y="2660613"/>
            <a:ext cx="3405958" cy="111786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6" name="Freeform 28"/>
          <p:cNvSpPr/>
          <p:nvPr/>
        </p:nvSpPr>
        <p:spPr>
          <a:xfrm>
            <a:off x="5116786" y="1954204"/>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chemeClr val="accent3">
              <a:lumMod val="75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28"/>
          <p:cNvSpPr/>
          <p:nvPr/>
        </p:nvSpPr>
        <p:spPr>
          <a:xfrm>
            <a:off x="2834641" y="1954204"/>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rgbClr val="FFC00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28"/>
          <p:cNvSpPr/>
          <p:nvPr/>
        </p:nvSpPr>
        <p:spPr>
          <a:xfrm>
            <a:off x="722951" y="1954204"/>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 name="Group 74"/>
          <p:cNvGrpSpPr/>
          <p:nvPr/>
        </p:nvGrpSpPr>
        <p:grpSpPr>
          <a:xfrm>
            <a:off x="4069685" y="691526"/>
            <a:ext cx="1149729" cy="1129800"/>
            <a:chOff x="5329648" y="1486933"/>
            <a:chExt cx="1532706" cy="1506139"/>
          </a:xfrm>
        </p:grpSpPr>
        <p:sp>
          <p:nvSpPr>
            <p:cNvPr id="57" name="TextBox 75"/>
            <p:cNvSpPr txBox="1"/>
            <p:nvPr/>
          </p:nvSpPr>
          <p:spPr>
            <a:xfrm>
              <a:off x="5425440" y="1518147"/>
              <a:ext cx="1341120" cy="615553"/>
            </a:xfrm>
            <a:prstGeom prst="rect">
              <a:avLst/>
            </a:prstGeom>
            <a:noFill/>
          </p:spPr>
          <p:txBody>
            <a:bodyPr wrap="square" lIns="0" tIns="0" rIns="0" bIns="0">
              <a:normAutofit lnSpcReduction="10000"/>
            </a:bodyPr>
            <a:lstStyle/>
            <a:p>
              <a:pPr algn="dist"/>
              <a:r>
                <a:rPr lang="zh-CN" altLang="en-US" sz="3200" b="1" dirty="0">
                  <a:solidFill>
                    <a:schemeClr val="tx2">
                      <a:lumMod val="75000"/>
                    </a:schemeClr>
                  </a:solidFill>
                  <a:latin typeface="黑体" panose="02010609060101010101" charset="-122"/>
                  <a:ea typeface="黑体" panose="02010609060101010101" charset="-122"/>
                </a:rPr>
                <a:t>目录</a:t>
              </a:r>
            </a:p>
          </p:txBody>
        </p:sp>
        <p:sp>
          <p:nvSpPr>
            <p:cNvPr id="58" name="TextBox 76"/>
            <p:cNvSpPr txBox="1"/>
            <p:nvPr/>
          </p:nvSpPr>
          <p:spPr>
            <a:xfrm>
              <a:off x="5329648" y="1486933"/>
              <a:ext cx="1532706" cy="1506139"/>
            </a:xfrm>
            <a:prstGeom prst="diamond">
              <a:avLst/>
            </a:prstGeom>
            <a:noFill/>
          </p:spPr>
          <p:txBody>
            <a:bodyPr wrap="none" lIns="0" tIns="0" rIns="0" bIns="0" anchor="ctr" anchorCtr="1">
              <a:normAutofit/>
            </a:bodyPr>
            <a:lstStyle/>
            <a:p>
              <a:pPr algn="ctr"/>
              <a:r>
                <a:rPr lang="en-US" altLang="zh-CN" sz="2800" b="1" dirty="0">
                  <a:solidFill>
                    <a:schemeClr val="tx2">
                      <a:lumMod val="75000"/>
                    </a:schemeClr>
                  </a:solidFill>
                  <a:latin typeface="Times New Roman" panose="02020603050405020304" charset="0"/>
                  <a:ea typeface="微软雅黑" panose="020B0503020204020204" pitchFamily="34" charset="-122"/>
                  <a:cs typeface="Times New Roman" panose="02020603050405020304" charset="0"/>
                </a:rPr>
                <a:t>Contents</a:t>
              </a:r>
            </a:p>
          </p:txBody>
        </p:sp>
      </p:grpSp>
      <p:grpSp>
        <p:nvGrpSpPr>
          <p:cNvPr id="5" name="Group 32" hidden="1"/>
          <p:cNvGrpSpPr/>
          <p:nvPr/>
        </p:nvGrpSpPr>
        <p:grpSpPr>
          <a:xfrm>
            <a:off x="1394613" y="1458583"/>
            <a:ext cx="7097153" cy="985779"/>
            <a:chOff x="1859164" y="1943975"/>
            <a:chExt cx="9461225" cy="1314144"/>
          </a:xfrm>
        </p:grpSpPr>
        <p:cxnSp>
          <p:nvCxnSpPr>
            <p:cNvPr id="46" name="Straight Connector 10"/>
            <p:cNvCxnSpPr/>
            <p:nvPr/>
          </p:nvCxnSpPr>
          <p:spPr>
            <a:xfrm flipH="1">
              <a:off x="1859164" y="2384884"/>
              <a:ext cx="984142" cy="873235"/>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13"/>
            <p:cNvCxnSpPr/>
            <p:nvPr/>
          </p:nvCxnSpPr>
          <p:spPr>
            <a:xfrm>
              <a:off x="1897934" y="1943975"/>
              <a:ext cx="1044715" cy="1051258"/>
            </a:xfrm>
            <a:prstGeom prst="line">
              <a:avLst/>
            </a:prstGeom>
            <a:ln w="12700" cap="flat" cmpd="sng" algn="ctr">
              <a:solidFill>
                <a:schemeClr val="accent1">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Straight Connector 18"/>
            <p:cNvCxnSpPr/>
            <p:nvPr/>
          </p:nvCxnSpPr>
          <p:spPr>
            <a:xfrm flipH="1">
              <a:off x="2940929" y="1943975"/>
              <a:ext cx="1046634" cy="1052977"/>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Straight Connector 23"/>
            <p:cNvCxnSpPr/>
            <p:nvPr/>
          </p:nvCxnSpPr>
          <p:spPr>
            <a:xfrm>
              <a:off x="3992369" y="1943975"/>
              <a:ext cx="1044715" cy="1051258"/>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Connector 24"/>
            <p:cNvCxnSpPr/>
            <p:nvPr/>
          </p:nvCxnSpPr>
          <p:spPr>
            <a:xfrm flipH="1">
              <a:off x="5035364" y="1943975"/>
              <a:ext cx="1046634" cy="1052977"/>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Connector 25"/>
            <p:cNvCxnSpPr/>
            <p:nvPr/>
          </p:nvCxnSpPr>
          <p:spPr>
            <a:xfrm>
              <a:off x="6086804" y="1943975"/>
              <a:ext cx="1044715" cy="1051258"/>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26"/>
            <p:cNvCxnSpPr/>
            <p:nvPr/>
          </p:nvCxnSpPr>
          <p:spPr>
            <a:xfrm flipH="1">
              <a:off x="7129799" y="1943975"/>
              <a:ext cx="1046634" cy="1052977"/>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Straight Connector 27"/>
            <p:cNvCxnSpPr/>
            <p:nvPr/>
          </p:nvCxnSpPr>
          <p:spPr>
            <a:xfrm>
              <a:off x="8181239" y="1943975"/>
              <a:ext cx="1044715" cy="1051258"/>
            </a:xfrm>
            <a:prstGeom prst="line">
              <a:avLst/>
            </a:prstGeom>
            <a:ln w="12700" cap="flat" cmpd="sng" algn="ctr">
              <a:solidFill>
                <a:schemeClr val="accent4">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Connector 28"/>
            <p:cNvCxnSpPr/>
            <p:nvPr/>
          </p:nvCxnSpPr>
          <p:spPr>
            <a:xfrm flipH="1">
              <a:off x="9224234" y="1943975"/>
              <a:ext cx="1046634" cy="1052977"/>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29"/>
            <p:cNvCxnSpPr/>
            <p:nvPr/>
          </p:nvCxnSpPr>
          <p:spPr>
            <a:xfrm>
              <a:off x="10275674" y="1943975"/>
              <a:ext cx="1044715" cy="1051258"/>
            </a:xfrm>
            <a:prstGeom prst="line">
              <a:avLst/>
            </a:prstGeom>
            <a:ln w="12700" cap="flat" cmpd="sng" algn="ctr">
              <a:solidFill>
                <a:schemeClr val="accent5">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2" name="组合 1"/>
          <p:cNvGrpSpPr/>
          <p:nvPr/>
        </p:nvGrpSpPr>
        <p:grpSpPr>
          <a:xfrm>
            <a:off x="389600" y="2257016"/>
            <a:ext cx="1848485" cy="1388378"/>
            <a:chOff x="403494" y="2256276"/>
            <a:chExt cx="1848164" cy="1388138"/>
          </a:xfrm>
        </p:grpSpPr>
        <p:sp>
          <p:nvSpPr>
            <p:cNvPr id="45" name="TextBox 34"/>
            <p:cNvSpPr txBox="1"/>
            <p:nvPr/>
          </p:nvSpPr>
          <p:spPr>
            <a:xfrm>
              <a:off x="687924" y="2256276"/>
              <a:ext cx="1206424" cy="460554"/>
            </a:xfrm>
            <a:prstGeom prst="rect">
              <a:avLst/>
            </a:prstGeom>
            <a:noFill/>
          </p:spPr>
          <p:txBody>
            <a:bodyPr wrap="none">
              <a:normAutofit/>
            </a:bodyPr>
            <a:lstStyle/>
            <a:p>
              <a:pPr algn="ctr"/>
              <a:r>
                <a:rPr lang="zh-CN" altLang="en-US" sz="2400" b="1" dirty="0">
                  <a:solidFill>
                    <a:schemeClr val="bg1"/>
                  </a:solidFill>
                  <a:latin typeface="华文中宋" panose="02010600040101010101" charset="-122"/>
                  <a:ea typeface="华文中宋" panose="02010600040101010101" charset="-122"/>
                </a:rPr>
                <a:t>第一节</a:t>
              </a:r>
            </a:p>
          </p:txBody>
        </p:sp>
        <p:sp>
          <p:nvSpPr>
            <p:cNvPr id="24" name="TextBox 62"/>
            <p:cNvSpPr txBox="1"/>
            <p:nvPr/>
          </p:nvSpPr>
          <p:spPr bwMode="auto">
            <a:xfrm>
              <a:off x="403494" y="3337127"/>
              <a:ext cx="1848164" cy="307287"/>
            </a:xfrm>
            <a:prstGeom prst="rect">
              <a:avLst/>
            </a:prstGeom>
            <a:noFill/>
            <a:ln w="9525">
              <a:noFill/>
              <a:miter lim="800000"/>
            </a:ln>
          </p:spPr>
          <p:txBody>
            <a:bodyPr wrap="square" lIns="0" tIns="0" rIns="0" bIns="0" anchor="ctr" anchorCtr="1">
              <a:spAutoFit/>
              <a:scene3d>
                <a:camera prst="orthographicFront"/>
                <a:lightRig rig="threePt" dir="t"/>
              </a:scene3d>
              <a:sp3d>
                <a:bevelT w="0" h="0"/>
              </a:sp3d>
            </a:bodyPr>
            <a:lstStyle/>
            <a:p>
              <a:pPr marL="0" lvl="1" algn="ctr"/>
              <a:r>
                <a:rPr lang="zh-CN" altLang="en-US" sz="2000" b="1" dirty="0">
                  <a:solidFill>
                    <a:schemeClr val="tx2"/>
                  </a:solidFill>
                  <a:latin typeface="华文中宋" panose="02010600040101010101" charset="-122"/>
                  <a:ea typeface="华文中宋" panose="02010600040101010101" charset="-122"/>
                </a:rPr>
                <a:t>相关分析</a:t>
              </a:r>
            </a:p>
          </p:txBody>
        </p:sp>
      </p:grpSp>
      <p:grpSp>
        <p:nvGrpSpPr>
          <p:cNvPr id="3" name="组合 2"/>
          <p:cNvGrpSpPr/>
          <p:nvPr/>
        </p:nvGrpSpPr>
        <p:grpSpPr>
          <a:xfrm>
            <a:off x="2790097" y="2257016"/>
            <a:ext cx="1206633" cy="1421411"/>
            <a:chOff x="2328356" y="2256276"/>
            <a:chExt cx="1206424" cy="1421165"/>
          </a:xfrm>
        </p:grpSpPr>
        <p:sp>
          <p:nvSpPr>
            <p:cNvPr id="41" name="TextBox 36"/>
            <p:cNvSpPr txBox="1"/>
            <p:nvPr/>
          </p:nvSpPr>
          <p:spPr>
            <a:xfrm>
              <a:off x="2328356" y="2256276"/>
              <a:ext cx="1206424" cy="460554"/>
            </a:xfrm>
            <a:prstGeom prst="rect">
              <a:avLst/>
            </a:prstGeom>
            <a:noFill/>
          </p:spPr>
          <p:txBody>
            <a:bodyPr wrap="none">
              <a:normAutofit/>
            </a:bodyPr>
            <a:lstStyle/>
            <a:p>
              <a:pPr algn="ctr">
                <a:buClrTx/>
                <a:buSzTx/>
                <a:buFontTx/>
              </a:pPr>
              <a:r>
                <a:rPr lang="zh-CN" altLang="en-US" sz="2400" b="1" dirty="0">
                  <a:solidFill>
                    <a:schemeClr val="bg1"/>
                  </a:solidFill>
                  <a:latin typeface="华文中宋" panose="02010600040101010101" charset="-122"/>
                  <a:ea typeface="华文中宋" panose="02010600040101010101" charset="-122"/>
                </a:rPr>
                <a:t>第二节</a:t>
              </a:r>
              <a:endParaRPr lang="zh-CN" altLang="en-US" sz="2400" b="1" dirty="0">
                <a:solidFill>
                  <a:schemeClr val="bg1"/>
                </a:solidFill>
                <a:latin typeface="黑体" panose="02010609060101010101" charset="-122"/>
                <a:ea typeface="黑体" panose="02010609060101010101" charset="-122"/>
              </a:endParaRPr>
            </a:p>
          </p:txBody>
        </p:sp>
        <p:sp>
          <p:nvSpPr>
            <p:cNvPr id="22" name="TextBox 60"/>
            <p:cNvSpPr txBox="1"/>
            <p:nvPr/>
          </p:nvSpPr>
          <p:spPr bwMode="auto">
            <a:xfrm>
              <a:off x="2425498" y="3369717"/>
              <a:ext cx="1025744" cy="307724"/>
            </a:xfrm>
            <a:prstGeom prst="rect">
              <a:avLst/>
            </a:prstGeom>
            <a:noFill/>
            <a:ln w="9525">
              <a:noFill/>
              <a:miter lim="800000"/>
            </a:ln>
          </p:spPr>
          <p:txBody>
            <a:bodyPr wrap="none" lIns="0" tIns="0" rIns="0" bIns="0" anchor="ctr" anchorCtr="1">
              <a:spAutoFit/>
              <a:scene3d>
                <a:camera prst="orthographicFront"/>
                <a:lightRig rig="threePt" dir="t"/>
              </a:scene3d>
              <a:sp3d>
                <a:bevelT w="0" h="0"/>
              </a:sp3d>
            </a:bodyPr>
            <a:lstStyle/>
            <a:p>
              <a:pPr marL="0" lvl="1" algn="ctr">
                <a:buClrTx/>
                <a:buSzTx/>
                <a:buNone/>
              </a:pPr>
              <a:r>
                <a:rPr lang="zh-CN" altLang="en-US" sz="2000" b="1" dirty="0">
                  <a:solidFill>
                    <a:schemeClr val="tx2"/>
                  </a:solidFill>
                  <a:latin typeface="华文中宋" panose="02010600040101010101" charset="-122"/>
                  <a:ea typeface="华文中宋" panose="02010600040101010101" charset="-122"/>
                </a:rPr>
                <a:t>回归分析</a:t>
              </a:r>
            </a:p>
          </p:txBody>
        </p:sp>
      </p:grpSp>
      <p:grpSp>
        <p:nvGrpSpPr>
          <p:cNvPr id="59" name="组合 58"/>
          <p:cNvGrpSpPr/>
          <p:nvPr/>
        </p:nvGrpSpPr>
        <p:grpSpPr>
          <a:xfrm>
            <a:off x="5072243" y="2257016"/>
            <a:ext cx="1206633" cy="1421419"/>
            <a:chOff x="3968789" y="2256276"/>
            <a:chExt cx="1206424" cy="1421173"/>
          </a:xfrm>
        </p:grpSpPr>
        <p:sp>
          <p:nvSpPr>
            <p:cNvPr id="37" name="TextBox 38"/>
            <p:cNvSpPr txBox="1"/>
            <p:nvPr/>
          </p:nvSpPr>
          <p:spPr>
            <a:xfrm>
              <a:off x="3968789" y="2256276"/>
              <a:ext cx="1206424" cy="460554"/>
            </a:xfrm>
            <a:prstGeom prst="rect">
              <a:avLst/>
            </a:prstGeom>
            <a:noFill/>
          </p:spPr>
          <p:txBody>
            <a:bodyPr wrap="none">
              <a:normAutofit/>
            </a:bodyPr>
            <a:lstStyle/>
            <a:p>
              <a:pPr algn="ctr">
                <a:buClrTx/>
                <a:buSzTx/>
                <a:buFontTx/>
              </a:pPr>
              <a:r>
                <a:rPr lang="zh-CN" altLang="en-US" sz="2400" b="1" dirty="0">
                  <a:solidFill>
                    <a:schemeClr val="bg1"/>
                  </a:solidFill>
                  <a:latin typeface="华文中宋" panose="02010600040101010101" charset="-122"/>
                  <a:ea typeface="华文中宋" panose="02010600040101010101" charset="-122"/>
                </a:rPr>
                <a:t>第三节</a:t>
              </a:r>
            </a:p>
          </p:txBody>
        </p:sp>
        <p:sp>
          <p:nvSpPr>
            <p:cNvPr id="20" name="TextBox 58"/>
            <p:cNvSpPr txBox="1"/>
            <p:nvPr/>
          </p:nvSpPr>
          <p:spPr bwMode="auto">
            <a:xfrm>
              <a:off x="4059129" y="3369725"/>
              <a:ext cx="1025744" cy="307724"/>
            </a:xfrm>
            <a:prstGeom prst="rect">
              <a:avLst/>
            </a:prstGeom>
            <a:noFill/>
            <a:ln w="9525">
              <a:noFill/>
              <a:miter lim="800000"/>
            </a:ln>
          </p:spPr>
          <p:txBody>
            <a:bodyPr wrap="none" lIns="0" tIns="0" rIns="0" bIns="0" anchor="ctr" anchorCtr="1">
              <a:spAutoFit/>
              <a:scene3d>
                <a:camera prst="orthographicFront"/>
                <a:lightRig rig="threePt" dir="t"/>
              </a:scene3d>
              <a:sp3d>
                <a:bevelT w="0" h="0"/>
              </a:sp3d>
            </a:bodyPr>
            <a:lstStyle/>
            <a:p>
              <a:pPr marL="0" lvl="1" algn="ctr">
                <a:buClrTx/>
                <a:buSzTx/>
                <a:buNone/>
              </a:pPr>
              <a:r>
                <a:rPr lang="zh-CN" altLang="en-US" sz="2000" b="1" dirty="0">
                  <a:solidFill>
                    <a:schemeClr val="tx2"/>
                  </a:solidFill>
                  <a:latin typeface="华文中宋" panose="02010600040101010101" charset="-122"/>
                  <a:ea typeface="华文中宋" panose="02010600040101010101" charset="-122"/>
                </a:rPr>
                <a:t>逻辑回归</a:t>
              </a:r>
            </a:p>
          </p:txBody>
        </p:sp>
      </p:grpSp>
      <p:sp>
        <p:nvSpPr>
          <p:cNvPr id="31" name="Freeform 28"/>
          <p:cNvSpPr/>
          <p:nvPr/>
        </p:nvSpPr>
        <p:spPr>
          <a:xfrm>
            <a:off x="7338142" y="2000441"/>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rgbClr val="27B6B9"/>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32" name="组合 31"/>
          <p:cNvGrpSpPr/>
          <p:nvPr/>
        </p:nvGrpSpPr>
        <p:grpSpPr>
          <a:xfrm>
            <a:off x="7293599" y="2303253"/>
            <a:ext cx="1206633" cy="1421419"/>
            <a:chOff x="3968789" y="2256276"/>
            <a:chExt cx="1206424" cy="1421173"/>
          </a:xfrm>
        </p:grpSpPr>
        <p:sp>
          <p:nvSpPr>
            <p:cNvPr id="33" name="TextBox 38"/>
            <p:cNvSpPr txBox="1"/>
            <p:nvPr/>
          </p:nvSpPr>
          <p:spPr>
            <a:xfrm>
              <a:off x="3968789" y="2256276"/>
              <a:ext cx="1206424" cy="460554"/>
            </a:xfrm>
            <a:prstGeom prst="rect">
              <a:avLst/>
            </a:prstGeom>
            <a:noFill/>
          </p:spPr>
          <p:txBody>
            <a:bodyPr wrap="none">
              <a:normAutofit/>
            </a:bodyPr>
            <a:lstStyle/>
            <a:p>
              <a:pPr algn="ctr">
                <a:buClrTx/>
                <a:buSzTx/>
                <a:buFontTx/>
              </a:pPr>
              <a:r>
                <a:rPr lang="zh-CN" altLang="en-US" sz="2400" b="1" dirty="0">
                  <a:solidFill>
                    <a:schemeClr val="bg1"/>
                  </a:solidFill>
                  <a:latin typeface="华文中宋" panose="02010600040101010101" charset="-122"/>
                  <a:ea typeface="华文中宋" panose="02010600040101010101" charset="-122"/>
                </a:rPr>
                <a:t>第四节</a:t>
              </a:r>
            </a:p>
          </p:txBody>
        </p:sp>
        <p:sp>
          <p:nvSpPr>
            <p:cNvPr id="34" name="TextBox 58"/>
            <p:cNvSpPr txBox="1"/>
            <p:nvPr/>
          </p:nvSpPr>
          <p:spPr bwMode="auto">
            <a:xfrm>
              <a:off x="4315565" y="3369725"/>
              <a:ext cx="512872" cy="307724"/>
            </a:xfrm>
            <a:prstGeom prst="rect">
              <a:avLst/>
            </a:prstGeom>
            <a:noFill/>
            <a:ln w="9525">
              <a:noFill/>
              <a:miter lim="800000"/>
            </a:ln>
          </p:spPr>
          <p:txBody>
            <a:bodyPr wrap="none" lIns="0" tIns="0" rIns="0" bIns="0" anchor="ctr" anchorCtr="1">
              <a:spAutoFit/>
              <a:scene3d>
                <a:camera prst="orthographicFront"/>
                <a:lightRig rig="threePt" dir="t"/>
              </a:scene3d>
              <a:sp3d>
                <a:bevelT w="0" h="0"/>
              </a:sp3d>
            </a:bodyPr>
            <a:lstStyle/>
            <a:p>
              <a:pPr marL="0" lvl="1" algn="ctr">
                <a:buClrTx/>
                <a:buSzTx/>
                <a:buNone/>
              </a:pPr>
              <a:r>
                <a:rPr lang="zh-CN" altLang="en-US" sz="2000" b="1" dirty="0">
                  <a:solidFill>
                    <a:schemeClr val="tx2"/>
                  </a:solidFill>
                  <a:latin typeface="华文中宋" panose="02010600040101010101" charset="-122"/>
                  <a:ea typeface="华文中宋" panose="02010600040101010101" charset="-122"/>
                </a:rPr>
                <a:t>案例</a:t>
              </a:r>
            </a:p>
          </p:txBody>
        </p:sp>
      </p:gr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844352"/>
            <a:ext cx="8352928" cy="707886"/>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en-US" altLang="zh-CN" sz="2000" dirty="0"/>
              <a:t>【</a:t>
            </a:r>
            <a:r>
              <a:rPr lang="zh-CN" altLang="en-US" sz="2000" dirty="0"/>
              <a:t>例 </a:t>
            </a:r>
            <a:r>
              <a:rPr lang="en-US" altLang="zh-CN" sz="2000" dirty="0"/>
              <a:t>14-5】</a:t>
            </a:r>
            <a:r>
              <a:rPr lang="zh-CN" altLang="en-US" sz="2000" dirty="0"/>
              <a:t>在</a:t>
            </a:r>
            <a:r>
              <a:rPr lang="en-US" altLang="zh-CN" sz="2000" dirty="0"/>
              <a:t>Python</a:t>
            </a:r>
            <a:r>
              <a:rPr lang="zh-CN" altLang="en-US" sz="2000" dirty="0"/>
              <a:t>程序中调用库</a:t>
            </a:r>
            <a:r>
              <a:rPr lang="en-US" altLang="zh-CN" sz="2000" dirty="0" err="1"/>
              <a:t>Statsmodel</a:t>
            </a:r>
            <a:r>
              <a:rPr lang="zh-CN" altLang="en-US" sz="2000" dirty="0"/>
              <a:t>，使用</a:t>
            </a:r>
            <a:r>
              <a:rPr lang="en-US" altLang="zh-CN" sz="2000" dirty="0"/>
              <a:t>ARIMA</a:t>
            </a:r>
            <a:r>
              <a:rPr lang="zh-CN" altLang="en-US" sz="2000" dirty="0"/>
              <a:t>算法对如图 </a:t>
            </a:r>
            <a:r>
              <a:rPr lang="en-US" altLang="zh-CN" sz="2000" dirty="0"/>
              <a:t>14-7</a:t>
            </a:r>
            <a:r>
              <a:rPr lang="zh-CN" altLang="en-US" sz="2000" dirty="0"/>
              <a:t>所示的数据进行周期变动分析。</a:t>
            </a:r>
            <a:endParaRPr lang="en-US" altLang="zh-CN"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561642085"/>
              </p:ext>
            </p:extLst>
          </p:nvPr>
        </p:nvGraphicFramePr>
        <p:xfrm>
          <a:off x="540346" y="1552238"/>
          <a:ext cx="5112568" cy="3360179"/>
        </p:xfrm>
        <a:graphic>
          <a:graphicData uri="http://schemas.openxmlformats.org/presentationml/2006/ole">
            <mc:AlternateContent xmlns:mc="http://schemas.openxmlformats.org/markup-compatibility/2006">
              <mc:Choice xmlns:v="urn:schemas-microsoft-com:vml" Requires="v">
                <p:oleObj r:id="rId3" imgW="7072920" imgH="4647600" progId="">
                  <p:embed/>
                </p:oleObj>
              </mc:Choice>
              <mc:Fallback>
                <p:oleObj r:id="rId3" imgW="7072920" imgH="4647600" progId="">
                  <p:embed/>
                  <p:pic>
                    <p:nvPicPr>
                      <p:cNvPr id="0" name=""/>
                      <p:cNvPicPr/>
                      <p:nvPr/>
                    </p:nvPicPr>
                    <p:blipFill>
                      <a:blip r:embed="rId4"/>
                      <a:stretch>
                        <a:fillRect/>
                      </a:stretch>
                    </p:blipFill>
                    <p:spPr>
                      <a:xfrm>
                        <a:off x="540346" y="1552238"/>
                        <a:ext cx="5112568" cy="3360179"/>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1827299570"/>
              </p:ext>
            </p:extLst>
          </p:nvPr>
        </p:nvGraphicFramePr>
        <p:xfrm>
          <a:off x="5814144" y="2068488"/>
          <a:ext cx="3151138" cy="1974857"/>
        </p:xfrm>
        <a:graphic>
          <a:graphicData uri="http://schemas.openxmlformats.org/presentationml/2006/ole">
            <mc:AlternateContent xmlns:mc="http://schemas.openxmlformats.org/markup-compatibility/2006">
              <mc:Choice xmlns:v="urn:schemas-microsoft-com:vml" Requires="v">
                <p:oleObj r:id="rId5" imgW="3707640" imgH="2323800" progId="">
                  <p:embed/>
                </p:oleObj>
              </mc:Choice>
              <mc:Fallback>
                <p:oleObj r:id="rId5" imgW="3707640" imgH="2323800" progId="">
                  <p:embed/>
                  <p:pic>
                    <p:nvPicPr>
                      <p:cNvPr id="0" name=""/>
                      <p:cNvPicPr/>
                      <p:nvPr/>
                    </p:nvPicPr>
                    <p:blipFill>
                      <a:blip r:embed="rId6"/>
                      <a:stretch>
                        <a:fillRect/>
                      </a:stretch>
                    </p:blipFill>
                    <p:spPr>
                      <a:xfrm>
                        <a:off x="5814144" y="2068488"/>
                        <a:ext cx="3151138" cy="1974857"/>
                      </a:xfrm>
                      <a:prstGeom prst="rect">
                        <a:avLst/>
                      </a:prstGeom>
                    </p:spPr>
                  </p:pic>
                </p:oleObj>
              </mc:Fallback>
            </mc:AlternateContent>
          </a:graphicData>
        </a:graphic>
      </p:graphicFrame>
    </p:spTree>
    <p:extLst>
      <p:ext uri="{BB962C8B-B14F-4D97-AF65-F5344CB8AC3E}">
        <p14:creationId xmlns:p14="http://schemas.microsoft.com/office/powerpoint/2010/main" val="25577652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844352"/>
            <a:ext cx="8352928" cy="400110"/>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继续：</a:t>
            </a:r>
            <a:endParaRPr lang="en-US" altLang="zh-CN"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4283194360"/>
              </p:ext>
            </p:extLst>
          </p:nvPr>
        </p:nvGraphicFramePr>
        <p:xfrm>
          <a:off x="684362" y="1492424"/>
          <a:ext cx="6500812" cy="2273300"/>
        </p:xfrm>
        <a:graphic>
          <a:graphicData uri="http://schemas.openxmlformats.org/presentationml/2006/ole">
            <mc:AlternateContent xmlns:mc="http://schemas.openxmlformats.org/markup-compatibility/2006">
              <mc:Choice xmlns:v="urn:schemas-microsoft-com:vml" Requires="v">
                <p:oleObj r:id="rId3" imgW="6501240" imgH="2272680" progId="">
                  <p:embed/>
                </p:oleObj>
              </mc:Choice>
              <mc:Fallback>
                <p:oleObj r:id="rId3" imgW="6501240" imgH="2272680" progId="">
                  <p:embed/>
                  <p:pic>
                    <p:nvPicPr>
                      <p:cNvPr id="0" name=""/>
                      <p:cNvPicPr/>
                      <p:nvPr/>
                    </p:nvPicPr>
                    <p:blipFill>
                      <a:blip r:embed="rId4"/>
                      <a:stretch>
                        <a:fillRect/>
                      </a:stretch>
                    </p:blipFill>
                    <p:spPr>
                      <a:xfrm>
                        <a:off x="684362" y="1492424"/>
                        <a:ext cx="6500812" cy="2273300"/>
                      </a:xfrm>
                      <a:prstGeom prst="rect">
                        <a:avLst/>
                      </a:prstGeom>
                    </p:spPr>
                  </p:pic>
                </p:oleObj>
              </mc:Fallback>
            </mc:AlternateContent>
          </a:graphicData>
        </a:graphic>
      </p:graphicFrame>
    </p:spTree>
    <p:extLst>
      <p:ext uri="{BB962C8B-B14F-4D97-AF65-F5344CB8AC3E}">
        <p14:creationId xmlns:p14="http://schemas.microsoft.com/office/powerpoint/2010/main" val="31267447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844352"/>
            <a:ext cx="8352928" cy="400110"/>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继续：</a:t>
            </a:r>
            <a:endParaRPr lang="en-US" altLang="zh-CN"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3155186659"/>
              </p:ext>
            </p:extLst>
          </p:nvPr>
        </p:nvGraphicFramePr>
        <p:xfrm>
          <a:off x="1692474" y="831957"/>
          <a:ext cx="4533900" cy="4257675"/>
        </p:xfrm>
        <a:graphic>
          <a:graphicData uri="http://schemas.openxmlformats.org/presentationml/2006/ole">
            <mc:AlternateContent xmlns:mc="http://schemas.openxmlformats.org/markup-compatibility/2006">
              <mc:Choice xmlns:v="urn:schemas-microsoft-com:vml" Requires="v">
                <p:oleObj r:id="rId3" imgW="6018840" imgH="5637960" progId="">
                  <p:embed/>
                </p:oleObj>
              </mc:Choice>
              <mc:Fallback>
                <p:oleObj r:id="rId3" imgW="6018840" imgH="5637960" progId="">
                  <p:embed/>
                  <p:pic>
                    <p:nvPicPr>
                      <p:cNvPr id="0" name=""/>
                      <p:cNvPicPr/>
                      <p:nvPr/>
                    </p:nvPicPr>
                    <p:blipFill>
                      <a:blip r:embed="rId4"/>
                      <a:stretch>
                        <a:fillRect/>
                      </a:stretch>
                    </p:blipFill>
                    <p:spPr>
                      <a:xfrm>
                        <a:off x="1692474" y="831957"/>
                        <a:ext cx="4533900" cy="4257675"/>
                      </a:xfrm>
                      <a:prstGeom prst="rect">
                        <a:avLst/>
                      </a:prstGeom>
                    </p:spPr>
                  </p:pic>
                </p:oleObj>
              </mc:Fallback>
            </mc:AlternateContent>
          </a:graphicData>
        </a:graphic>
      </p:graphicFrame>
    </p:spTree>
    <p:extLst>
      <p:ext uri="{BB962C8B-B14F-4D97-AF65-F5344CB8AC3E}">
        <p14:creationId xmlns:p14="http://schemas.microsoft.com/office/powerpoint/2010/main" val="34719675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844352"/>
            <a:ext cx="8352928" cy="400110"/>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继续：</a:t>
            </a:r>
            <a:endParaRPr lang="en-US" altLang="zh-CN" sz="2000" dirty="0"/>
          </a:p>
        </p:txBody>
      </p:sp>
      <p:graphicFrame>
        <p:nvGraphicFramePr>
          <p:cNvPr id="2" name="对象 1"/>
          <p:cNvGraphicFramePr>
            <a:graphicFrameLocks noChangeAspect="1"/>
          </p:cNvGraphicFramePr>
          <p:nvPr>
            <p:extLst>
              <p:ext uri="{D42A27DB-BD31-4B8C-83A1-F6EECF244321}">
                <p14:modId xmlns:p14="http://schemas.microsoft.com/office/powerpoint/2010/main" val="561660379"/>
              </p:ext>
            </p:extLst>
          </p:nvPr>
        </p:nvGraphicFramePr>
        <p:xfrm>
          <a:off x="396330" y="1244462"/>
          <a:ext cx="4161535" cy="3817068"/>
        </p:xfrm>
        <a:graphic>
          <a:graphicData uri="http://schemas.openxmlformats.org/presentationml/2006/ole">
            <mc:AlternateContent xmlns:mc="http://schemas.openxmlformats.org/markup-compatibility/2006">
              <mc:Choice xmlns:v="urn:schemas-microsoft-com:vml" Requires="v">
                <p:oleObj r:id="rId3" imgW="5650560" imgH="5168160" progId="">
                  <p:embed/>
                </p:oleObj>
              </mc:Choice>
              <mc:Fallback>
                <p:oleObj r:id="rId3" imgW="5650560" imgH="5168160" progId="">
                  <p:embed/>
                  <p:pic>
                    <p:nvPicPr>
                      <p:cNvPr id="0" name=""/>
                      <p:cNvPicPr/>
                      <p:nvPr/>
                    </p:nvPicPr>
                    <p:blipFill>
                      <a:blip r:embed="rId4"/>
                      <a:stretch>
                        <a:fillRect/>
                      </a:stretch>
                    </p:blipFill>
                    <p:spPr>
                      <a:xfrm>
                        <a:off x="396330" y="1244462"/>
                        <a:ext cx="4161535" cy="3817068"/>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375105380"/>
              </p:ext>
            </p:extLst>
          </p:nvPr>
        </p:nvGraphicFramePr>
        <p:xfrm>
          <a:off x="4520614" y="846202"/>
          <a:ext cx="4562475" cy="4086225"/>
        </p:xfrm>
        <a:graphic>
          <a:graphicData uri="http://schemas.openxmlformats.org/presentationml/2006/ole">
            <mc:AlternateContent xmlns:mc="http://schemas.openxmlformats.org/markup-compatibility/2006">
              <mc:Choice xmlns:v="urn:schemas-microsoft-com:vml" Requires="v">
                <p:oleObj r:id="rId5" imgW="6057000" imgH="5409360" progId="">
                  <p:embed/>
                </p:oleObj>
              </mc:Choice>
              <mc:Fallback>
                <p:oleObj r:id="rId5" imgW="6057000" imgH="5409360" progId="">
                  <p:embed/>
                  <p:pic>
                    <p:nvPicPr>
                      <p:cNvPr id="0" name=""/>
                      <p:cNvPicPr/>
                      <p:nvPr/>
                    </p:nvPicPr>
                    <p:blipFill>
                      <a:blip r:embed="rId6"/>
                      <a:stretch>
                        <a:fillRect/>
                      </a:stretch>
                    </p:blipFill>
                    <p:spPr>
                      <a:xfrm>
                        <a:off x="4520614" y="846202"/>
                        <a:ext cx="4562475" cy="4086225"/>
                      </a:xfrm>
                      <a:prstGeom prst="rect">
                        <a:avLst/>
                      </a:prstGeom>
                    </p:spPr>
                  </p:pic>
                </p:oleObj>
              </mc:Fallback>
            </mc:AlternateContent>
          </a:graphicData>
        </a:graphic>
      </p:graphicFrame>
    </p:spTree>
    <p:extLst>
      <p:ext uri="{BB962C8B-B14F-4D97-AF65-F5344CB8AC3E}">
        <p14:creationId xmlns:p14="http://schemas.microsoft.com/office/powerpoint/2010/main" val="34707662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4322" y="844352"/>
            <a:ext cx="2160240" cy="2323713"/>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000" dirty="0"/>
              <a:t>结果图：</a:t>
            </a:r>
            <a:endParaRPr lang="en-US" altLang="zh-CN" sz="2000" dirty="0"/>
          </a:p>
          <a:p>
            <a:pPr marL="342900" indent="-342900">
              <a:spcBef>
                <a:spcPts val="600"/>
              </a:spcBef>
              <a:buSzPct val="75000"/>
              <a:buFont typeface="Wingdings" panose="05000000000000000000" pitchFamily="2" charset="2"/>
              <a:buChar char="l"/>
            </a:pPr>
            <a:r>
              <a:rPr lang="zh-CN" altLang="en-US" sz="2000" dirty="0"/>
              <a:t>模型预测的点状线与真实数据的实线吻合地比较理想，具有比较好的预测效果。</a:t>
            </a:r>
            <a:endParaRPr lang="en-US" altLang="zh-CN" sz="2000" dirty="0"/>
          </a:p>
        </p:txBody>
      </p:sp>
      <p:sp>
        <p:nvSpPr>
          <p:cNvPr id="2" name="矩形 1"/>
          <p:cNvSpPr/>
          <p:nvPr/>
        </p:nvSpPr>
        <p:spPr>
          <a:xfrm>
            <a:off x="4572794" y="4588768"/>
            <a:ext cx="2492990" cy="369332"/>
          </a:xfrm>
          <a:prstGeom prst="rect">
            <a:avLst/>
          </a:prstGeom>
        </p:spPr>
        <p:txBody>
          <a:bodyPr wrap="none">
            <a:spAutoFit/>
          </a:bodyPr>
          <a:lstStyle/>
          <a:p>
            <a:r>
              <a:rPr lang="zh-CN" altLang="zh-CN" dirty="0">
                <a:latin typeface="Times New Roman" panose="02020603050405020304" pitchFamily="18" charset="0"/>
                <a:cs typeface="Times New Roman" panose="02020603050405020304" pitchFamily="18" charset="0"/>
              </a:rPr>
              <a:t>周期变动时间序列预测</a:t>
            </a:r>
            <a:endParaRPr lang="zh-CN" altLang="en-US" dirty="0"/>
          </a:p>
        </p:txBody>
      </p:sp>
      <p:pic>
        <p:nvPicPr>
          <p:cNvPr id="1026" name="Picture 2">
            <a:extLst>
              <a:ext uri="{FF2B5EF4-FFF2-40B4-BE49-F238E27FC236}">
                <a16:creationId xmlns:a16="http://schemas.microsoft.com/office/drawing/2014/main" id="{FDECBD08-9023-4458-A629-C0B8D23E35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2594" y="1075333"/>
            <a:ext cx="5555543" cy="29944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35906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44500" y="299720"/>
            <a:ext cx="1797050" cy="521970"/>
          </a:xfrm>
          <a:prstGeom prst="rect">
            <a:avLst/>
          </a:prstGeom>
          <a:noFill/>
        </p:spPr>
        <p:txBody>
          <a:bodyPr wrap="square" rtlCol="0">
            <a:spAutoFit/>
          </a:bodyPr>
          <a:lstStyle/>
          <a:p>
            <a:r>
              <a:rPr lang="zh-CN" altLang="en-US" sz="2800" b="1" spc="300" dirty="0">
                <a:solidFill>
                  <a:schemeClr val="accent1"/>
                </a:solidFill>
                <a:latin typeface="黑体" panose="02010609060101010101" charset="-122"/>
                <a:ea typeface="黑体" panose="02010609060101010101" charset="-122"/>
              </a:rPr>
              <a:t>本章小结</a:t>
            </a:r>
          </a:p>
        </p:txBody>
      </p:sp>
      <p:sp>
        <p:nvSpPr>
          <p:cNvPr id="4" name="文本框 3"/>
          <p:cNvSpPr txBox="1"/>
          <p:nvPr/>
        </p:nvSpPr>
        <p:spPr>
          <a:xfrm>
            <a:off x="540346" y="1060376"/>
            <a:ext cx="8352928" cy="2831544"/>
          </a:xfrm>
          <a:prstGeom prst="rect">
            <a:avLst/>
          </a:prstGeom>
          <a:noFill/>
        </p:spPr>
        <p:txBody>
          <a:bodyPr wrap="square" rtlCol="0" anchor="t">
            <a:spAutoFit/>
          </a:bodyPr>
          <a:lstStyle/>
          <a:p>
            <a:pPr marL="342900" lvl="0" indent="-342900">
              <a:spcBef>
                <a:spcPts val="600"/>
              </a:spcBef>
              <a:buSzPct val="75000"/>
              <a:buFont typeface="Wingdings" panose="05000000000000000000" pitchFamily="2" charset="2"/>
              <a:buChar char="l"/>
            </a:pPr>
            <a:r>
              <a:rPr lang="zh-CN" altLang="en-US" sz="2400" dirty="0"/>
              <a:t>介绍了利用</a:t>
            </a:r>
            <a:r>
              <a:rPr lang="en-US" altLang="zh-CN" sz="2400" dirty="0"/>
              <a:t>Python</a:t>
            </a:r>
            <a:r>
              <a:rPr lang="zh-CN" altLang="en-US" sz="2400" dirty="0"/>
              <a:t>从事相关分析和回归分析的基本方法。通常情况下，相关分析属于数据挖掘的前期准备工作：通过它可以初步发现和研究对象关系比较密切的影响因素。在此基础上，选择合适的模型进行回归分析。</a:t>
            </a:r>
          </a:p>
          <a:p>
            <a:pPr marL="342900" lvl="0" indent="-342900">
              <a:spcBef>
                <a:spcPts val="600"/>
              </a:spcBef>
              <a:buSzPct val="75000"/>
              <a:buFont typeface="Wingdings" panose="05000000000000000000" pitchFamily="2" charset="2"/>
              <a:buChar char="l"/>
            </a:pPr>
            <a:r>
              <a:rPr lang="zh-CN" altLang="en-US" sz="2400" dirty="0"/>
              <a:t>逻辑回归是一种基于回归的分类问题，时间序列分析可以使用移动平均、指数平滑和自回归移动等方法处理和时间相关的回归问题。</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44500" y="299720"/>
            <a:ext cx="1797050" cy="521970"/>
          </a:xfrm>
          <a:prstGeom prst="rect">
            <a:avLst/>
          </a:prstGeom>
          <a:noFill/>
        </p:spPr>
        <p:txBody>
          <a:bodyPr wrap="square" rtlCol="0">
            <a:spAutoFit/>
          </a:bodyPr>
          <a:lstStyle/>
          <a:p>
            <a:r>
              <a:rPr lang="zh-CN" altLang="en-US" sz="2800" b="1" spc="300" dirty="0">
                <a:solidFill>
                  <a:schemeClr val="accent1"/>
                </a:solidFill>
                <a:latin typeface="黑体" panose="02010609060101010101" charset="-122"/>
                <a:ea typeface="黑体" panose="02010609060101010101" charset="-122"/>
              </a:rPr>
              <a:t>重要概念</a:t>
            </a:r>
          </a:p>
        </p:txBody>
      </p:sp>
      <p:sp>
        <p:nvSpPr>
          <p:cNvPr id="4" name="文本框 3"/>
          <p:cNvSpPr txBox="1"/>
          <p:nvPr/>
        </p:nvSpPr>
        <p:spPr>
          <a:xfrm>
            <a:off x="540346" y="1060376"/>
            <a:ext cx="8352928" cy="2539157"/>
          </a:xfrm>
          <a:prstGeom prst="rect">
            <a:avLst/>
          </a:prstGeom>
          <a:noFill/>
        </p:spPr>
        <p:txBody>
          <a:bodyPr wrap="square" rtlCol="0" anchor="t">
            <a:spAutoFit/>
          </a:bodyPr>
          <a:lstStyle/>
          <a:p>
            <a:pPr lvl="0">
              <a:spcBef>
                <a:spcPts val="600"/>
              </a:spcBef>
              <a:buSzPct val="75000"/>
            </a:pPr>
            <a:r>
              <a:rPr lang="en-US" altLang="zh-CN" sz="2400" dirty="0"/>
              <a:t>1. </a:t>
            </a:r>
            <a:r>
              <a:rPr lang="zh-CN" altLang="en-US" sz="2400" dirty="0"/>
              <a:t>相关性的定义，协方差、相关系数的指标、计算方法及数学特性</a:t>
            </a:r>
          </a:p>
          <a:p>
            <a:pPr lvl="0">
              <a:spcBef>
                <a:spcPts val="600"/>
              </a:spcBef>
              <a:buSzPct val="75000"/>
            </a:pPr>
            <a:r>
              <a:rPr lang="en-US" altLang="zh-CN" sz="2400" dirty="0"/>
              <a:t>2. </a:t>
            </a:r>
            <a:r>
              <a:rPr lang="zh-CN" altLang="en-US" sz="2400" dirty="0"/>
              <a:t>回归的定义，一元线性回归、多元线性回归的数学模型、分析方法</a:t>
            </a:r>
          </a:p>
          <a:p>
            <a:pPr lvl="0">
              <a:spcBef>
                <a:spcPts val="600"/>
              </a:spcBef>
              <a:buSzPct val="75000"/>
            </a:pPr>
            <a:r>
              <a:rPr lang="en-US" altLang="zh-CN" sz="2400" dirty="0"/>
              <a:t>3. </a:t>
            </a:r>
            <a:r>
              <a:rPr lang="zh-CN" altLang="en-US" sz="2400" dirty="0"/>
              <a:t>逻辑回归的定义和基本方法、梯度下降的概念</a:t>
            </a:r>
          </a:p>
          <a:p>
            <a:pPr lvl="0">
              <a:spcBef>
                <a:spcPts val="600"/>
              </a:spcBef>
              <a:buSzPct val="75000"/>
            </a:pPr>
            <a:r>
              <a:rPr lang="en-US" altLang="zh-CN" sz="2400" dirty="0"/>
              <a:t>4. </a:t>
            </a:r>
            <a:r>
              <a:rPr lang="zh-CN" altLang="en-US" sz="2400" dirty="0"/>
              <a:t>时间序列分析的常见方法</a:t>
            </a:r>
          </a:p>
        </p:txBody>
      </p:sp>
    </p:spTree>
    <p:extLst>
      <p:ext uri="{BB962C8B-B14F-4D97-AF65-F5344CB8AC3E}">
        <p14:creationId xmlns:p14="http://schemas.microsoft.com/office/powerpoint/2010/main" val="386585611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44500" y="299720"/>
            <a:ext cx="2328094" cy="523220"/>
          </a:xfrm>
          <a:prstGeom prst="rect">
            <a:avLst/>
          </a:prstGeom>
          <a:noFill/>
        </p:spPr>
        <p:txBody>
          <a:bodyPr wrap="square" rtlCol="0">
            <a:spAutoFit/>
          </a:bodyPr>
          <a:lstStyle/>
          <a:p>
            <a:r>
              <a:rPr lang="zh-CN" altLang="en-US" sz="2800" b="1" spc="300" dirty="0">
                <a:solidFill>
                  <a:schemeClr val="accent1"/>
                </a:solidFill>
                <a:latin typeface="黑体" panose="02010609060101010101" charset="-122"/>
                <a:ea typeface="黑体" panose="02010609060101010101" charset="-122"/>
              </a:rPr>
              <a:t>复习思考题</a:t>
            </a:r>
          </a:p>
        </p:txBody>
      </p:sp>
      <p:sp>
        <p:nvSpPr>
          <p:cNvPr id="4" name="文本框 3"/>
          <p:cNvSpPr txBox="1"/>
          <p:nvPr/>
        </p:nvSpPr>
        <p:spPr>
          <a:xfrm>
            <a:off x="540346" y="1060376"/>
            <a:ext cx="8352928" cy="2015936"/>
          </a:xfrm>
          <a:prstGeom prst="rect">
            <a:avLst/>
          </a:prstGeom>
          <a:noFill/>
        </p:spPr>
        <p:txBody>
          <a:bodyPr wrap="square" rtlCol="0" anchor="t">
            <a:spAutoFit/>
          </a:bodyPr>
          <a:lstStyle/>
          <a:p>
            <a:pPr lvl="0">
              <a:spcBef>
                <a:spcPts val="600"/>
              </a:spcBef>
              <a:buSzPct val="75000"/>
            </a:pPr>
            <a:r>
              <a:rPr lang="en-US" altLang="zh-CN" sz="2400" dirty="0"/>
              <a:t>1.  </a:t>
            </a:r>
            <a:r>
              <a:rPr lang="zh-CN" altLang="en-US" sz="2400" dirty="0"/>
              <a:t>使用网络查询广州近</a:t>
            </a:r>
            <a:r>
              <a:rPr lang="en-US" altLang="zh-CN" sz="2400" dirty="0"/>
              <a:t>20</a:t>
            </a:r>
            <a:r>
              <a:rPr lang="zh-CN" altLang="en-US" sz="2400" dirty="0"/>
              <a:t>年的人均收入与房屋价格数据，分析两者的相关性、进行一元线性回归分析。</a:t>
            </a:r>
          </a:p>
          <a:p>
            <a:pPr lvl="0">
              <a:spcBef>
                <a:spcPts val="600"/>
              </a:spcBef>
              <a:buSzPct val="75000"/>
            </a:pPr>
            <a:r>
              <a:rPr lang="en-US" altLang="zh-CN" sz="2400" dirty="0"/>
              <a:t>2.  </a:t>
            </a:r>
            <a:r>
              <a:rPr lang="zh-CN" altLang="en-US" sz="2400" dirty="0"/>
              <a:t>使用</a:t>
            </a:r>
            <a:r>
              <a:rPr lang="en-US" altLang="zh-CN" sz="2400" dirty="0" err="1"/>
              <a:t>Pandas_datareader</a:t>
            </a:r>
            <a:r>
              <a:rPr lang="zh-CN" altLang="en-US" sz="2400" dirty="0"/>
              <a:t>获取任意两支股票近三个月的交易数据。利用收盘价分别进行</a:t>
            </a:r>
            <a:r>
              <a:rPr lang="en-US" altLang="zh-CN" sz="2400" dirty="0"/>
              <a:t>10</a:t>
            </a:r>
            <a:r>
              <a:rPr lang="zh-CN" altLang="en-US" sz="2400" dirty="0"/>
              <a:t>日移动平均和</a:t>
            </a:r>
            <a:r>
              <a:rPr lang="en-US" altLang="zh-CN" sz="2400" dirty="0"/>
              <a:t>10</a:t>
            </a:r>
            <a:r>
              <a:rPr lang="zh-CN" altLang="en-US" sz="2400" dirty="0"/>
              <a:t>日指数平滑法的预测，做出图像比较预测值与实际值的差异。</a:t>
            </a:r>
          </a:p>
        </p:txBody>
      </p:sp>
    </p:spTree>
    <p:extLst>
      <p:ext uri="{BB962C8B-B14F-4D97-AF65-F5344CB8AC3E}">
        <p14:creationId xmlns:p14="http://schemas.microsoft.com/office/powerpoint/2010/main" val="399294761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userDrawn="1"/>
        </p:nvSpPr>
        <p:spPr>
          <a:xfrm rot="10800000">
            <a:off x="-12188" y="2565816"/>
            <a:ext cx="3432854" cy="13933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aseline="-25000" dirty="0"/>
              <a:t> </a:t>
            </a:r>
            <a:endParaRPr lang="zh-CN" altLang="en-US" baseline="-25000" dirty="0"/>
          </a:p>
        </p:txBody>
      </p:sp>
      <p:sp>
        <p:nvSpPr>
          <p:cNvPr id="11" name="矩形 10"/>
          <p:cNvSpPr/>
          <p:nvPr/>
        </p:nvSpPr>
        <p:spPr>
          <a:xfrm rot="1400643">
            <a:off x="4392013" y="1938116"/>
            <a:ext cx="6431840" cy="2820575"/>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3132634" y="567853"/>
            <a:ext cx="2903368" cy="2913972"/>
            <a:chOff x="3132634" y="567853"/>
            <a:chExt cx="2903368" cy="2913972"/>
          </a:xfrm>
        </p:grpSpPr>
        <p:sp>
          <p:nvSpPr>
            <p:cNvPr id="14" name="椭圆 13"/>
            <p:cNvSpPr/>
            <p:nvPr userDrawn="1"/>
          </p:nvSpPr>
          <p:spPr>
            <a:xfrm>
              <a:off x="3355487" y="648892"/>
              <a:ext cx="2451523" cy="273205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3355487" y="730298"/>
              <a:ext cx="2451523" cy="2732057"/>
            </a:xfrm>
            <a:prstGeom prst="ellipse">
              <a:avLst/>
            </a:prstGeom>
            <a:blipFill dpi="0" rotWithShape="1">
              <a:blip r:embed="rId4"/>
              <a:srcRect/>
              <a:stretch>
                <a:fillRect l="-9173" r="-917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空心弧 14"/>
            <p:cNvSpPr/>
            <p:nvPr userDrawn="1"/>
          </p:nvSpPr>
          <p:spPr>
            <a:xfrm>
              <a:off x="3132634" y="567853"/>
              <a:ext cx="2891732" cy="2892123"/>
            </a:xfrm>
            <a:prstGeom prst="blockArc">
              <a:avLst>
                <a:gd name="adj1" fmla="val 9123074"/>
                <a:gd name="adj2" fmla="val 21168193"/>
                <a:gd name="adj3" fmla="val 533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空心弧 16"/>
            <p:cNvSpPr/>
            <p:nvPr userDrawn="1"/>
          </p:nvSpPr>
          <p:spPr>
            <a:xfrm rot="9058792">
              <a:off x="3144270" y="589702"/>
              <a:ext cx="2891732" cy="2892123"/>
            </a:xfrm>
            <a:prstGeom prst="blockArc">
              <a:avLst>
                <a:gd name="adj1" fmla="val 12553498"/>
                <a:gd name="adj2" fmla="val 21168193"/>
                <a:gd name="adj3" fmla="val 5334"/>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graphicFrame>
        <p:nvGraphicFramePr>
          <p:cNvPr id="3" name="对象 2" hidden="1"/>
          <p:cNvGraphicFramePr>
            <a:graphicFrameLocks noChangeAspect="1"/>
          </p:cNvGraphicFramePr>
          <p:nvPr>
            <p:custDataLst>
              <p:tags r:id="rId1"/>
            </p:custDataLst>
          </p:nvPr>
        </p:nvGraphicFramePr>
        <p:xfrm>
          <a:off x="1191" y="1192"/>
          <a:ext cx="1191" cy="1191"/>
        </p:xfrm>
        <a:graphic>
          <a:graphicData uri="http://schemas.openxmlformats.org/presentationml/2006/ole">
            <mc:AlternateContent xmlns:mc="http://schemas.openxmlformats.org/markup-compatibility/2006">
              <mc:Choice xmlns:v="urn:schemas-microsoft-com:vml" Requires="v">
                <p:oleObj name="think-cell Slide" r:id="rId5" imgW="9525" imgH="9525" progId="TCLayout.ActiveDocument.1">
                  <p:embed/>
                </p:oleObj>
              </mc:Choice>
              <mc:Fallback>
                <p:oleObj name="think-cell Slide" r:id="rId5" imgW="9525" imgH="9525" progId="TCLayout.ActiveDocument.1">
                  <p:embed/>
                  <p:pic>
                    <p:nvPicPr>
                      <p:cNvPr id="0" name="图片 2065"/>
                      <p:cNvPicPr/>
                      <p:nvPr/>
                    </p:nvPicPr>
                    <p:blipFill>
                      <a:blip r:embed="rId6"/>
                      <a:stretch>
                        <a:fillRect/>
                      </a:stretch>
                    </p:blipFill>
                    <p:spPr>
                      <a:xfrm>
                        <a:off x="1191" y="1192"/>
                        <a:ext cx="1191" cy="1191"/>
                      </a:xfrm>
                      <a:prstGeom prst="rect">
                        <a:avLst/>
                      </a:prstGeom>
                    </p:spPr>
                  </p:pic>
                </p:oleObj>
              </mc:Fallback>
            </mc:AlternateContent>
          </a:graphicData>
        </a:graphic>
      </p:graphicFrame>
      <p:sp>
        <p:nvSpPr>
          <p:cNvPr id="2" name="矩形 1" hidden="1"/>
          <p:cNvSpPr/>
          <p:nvPr>
            <p:custDataLst>
              <p:tags r:id="rId2"/>
            </p:custDataLst>
          </p:nvPr>
        </p:nvSpPr>
        <p:spPr>
          <a:xfrm>
            <a:off x="0" y="0"/>
            <a:ext cx="119083" cy="1190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13" name="矩形 12"/>
          <p:cNvSpPr/>
          <p:nvPr/>
        </p:nvSpPr>
        <p:spPr>
          <a:xfrm>
            <a:off x="5904656" y="2039763"/>
            <a:ext cx="3276650" cy="161335"/>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259"/>
          <p:cNvSpPr>
            <a:spLocks noChangeArrowheads="1"/>
          </p:cNvSpPr>
          <p:nvPr/>
        </p:nvSpPr>
        <p:spPr bwMode="auto">
          <a:xfrm>
            <a:off x="1980506" y="3663132"/>
            <a:ext cx="5120883" cy="676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4400" b="1" dirty="0">
                <a:solidFill>
                  <a:schemeClr val="tx1">
                    <a:lumMod val="65000"/>
                    <a:lumOff val="35000"/>
                  </a:schemeClr>
                </a:solidFill>
                <a:latin typeface="黑体" panose="02010609060101010101" charset="-122"/>
                <a:ea typeface="黑体" panose="02010609060101010101" charset="-122"/>
                <a:cs typeface="黑体" panose="02010609060101010101" charset="-122"/>
              </a:rPr>
              <a:t>谢谢 下节课见</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050237" y="1852083"/>
            <a:ext cx="3991621" cy="2016605"/>
            <a:chOff x="1548458" y="1735524"/>
            <a:chExt cx="3991621" cy="2016605"/>
          </a:xfrm>
        </p:grpSpPr>
        <p:sp>
          <p:nvSpPr>
            <p:cNvPr id="6" name="矩形 5"/>
            <p:cNvSpPr/>
            <p:nvPr/>
          </p:nvSpPr>
          <p:spPr>
            <a:xfrm rot="1400643">
              <a:off x="2134121" y="2428055"/>
              <a:ext cx="3405958" cy="1324074"/>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548458" y="1735524"/>
              <a:ext cx="1309988" cy="1309988"/>
              <a:chOff x="1174574" y="1234009"/>
              <a:chExt cx="2239520" cy="2239520"/>
            </a:xfrm>
          </p:grpSpPr>
          <p:sp>
            <p:nvSpPr>
              <p:cNvPr id="7" name="椭圆 6"/>
              <p:cNvSpPr/>
              <p:nvPr/>
            </p:nvSpPr>
            <p:spPr>
              <a:xfrm>
                <a:off x="1174574" y="1234009"/>
                <a:ext cx="2239520" cy="2239520"/>
              </a:xfrm>
              <a:prstGeom prst="ellipse">
                <a:avLst/>
              </a:prstGeom>
              <a:solidFill>
                <a:srgbClr val="205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p:nvPr/>
            </p:nvSpPr>
            <p:spPr>
              <a:xfrm>
                <a:off x="1723249" y="1906094"/>
                <a:ext cx="1029774" cy="895350"/>
              </a:xfrm>
              <a:prstGeom prst="rect">
                <a:avLst/>
              </a:prstGeom>
              <a:noFill/>
              <a:ln w="117475">
                <a:noFill/>
              </a:ln>
              <a:effectLst/>
            </p:spPr>
            <p:txBody>
              <a:bodyPr wrap="none" rtlCol="0">
                <a:prstTxWarp prst="textPlain">
                  <a:avLst/>
                </a:prstTxWarp>
                <a:spAutoFit/>
              </a:bodyPr>
              <a:lstStyle/>
              <a:p>
                <a:pPr algn="ctr"/>
                <a:r>
                  <a:rPr lang="en-US" altLang="zh-CN"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rPr>
                  <a:t>01</a:t>
                </a:r>
                <a:endParaRPr lang="zh-CN" altLang="en-US" spc="100" dirty="0">
                  <a:solidFill>
                    <a:schemeClr val="bg1"/>
                  </a:solidFill>
                  <a:effectLst>
                    <a:outerShdw blurRad="38100" dist="38100" dir="2700000" algn="tl">
                      <a:srgbClr val="000000">
                        <a:alpha val="43137"/>
                      </a:srgbClr>
                    </a:outerShdw>
                  </a:effectLst>
                  <a:latin typeface="Impact" panose="020B0806030902050204" pitchFamily="34" charset="0"/>
                  <a:cs typeface="Arial" panose="020B0604020202020204" pitchFamily="34" charset="0"/>
                </a:endParaRPr>
              </a:p>
            </p:txBody>
          </p:sp>
        </p:grpSp>
      </p:grpSp>
      <p:sp>
        <p:nvSpPr>
          <p:cNvPr id="2" name="文本框 1"/>
          <p:cNvSpPr txBox="1"/>
          <p:nvPr/>
        </p:nvSpPr>
        <p:spPr>
          <a:xfrm>
            <a:off x="4173855" y="2223770"/>
            <a:ext cx="2987675" cy="706755"/>
          </a:xfrm>
          <a:prstGeom prst="rect">
            <a:avLst/>
          </a:prstGeom>
          <a:noFill/>
        </p:spPr>
        <p:txBody>
          <a:bodyPr wrap="square" rtlCol="0">
            <a:spAutoFit/>
          </a:bodyPr>
          <a:lstStyle/>
          <a:p>
            <a:r>
              <a:rPr lang="zh-CN" altLang="en-US" sz="4000" b="1" spc="300" dirty="0">
                <a:solidFill>
                  <a:schemeClr val="accent1"/>
                </a:solidFill>
                <a:latin typeface="黑体" panose="02010609060101010101" charset="-122"/>
                <a:ea typeface="黑体" panose="02010609060101010101" charset="-122"/>
              </a:rPr>
              <a:t>相关分析</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24322" y="772344"/>
            <a:ext cx="8640960" cy="3570208"/>
          </a:xfrm>
          <a:prstGeom prst="rect">
            <a:avLst/>
          </a:prstGeom>
          <a:noFill/>
        </p:spPr>
        <p:txBody>
          <a:bodyPr wrap="square" rtlCol="0" anchor="t">
            <a:spAutoFit/>
          </a:bodyPr>
          <a:lstStyle/>
          <a:p>
            <a:pPr marL="342900" indent="-342900">
              <a:spcBef>
                <a:spcPts val="600"/>
              </a:spcBef>
              <a:buSzPct val="75000"/>
              <a:buFont typeface="Wingdings" panose="05000000000000000000" pitchFamily="2" charset="2"/>
              <a:buChar char="l"/>
            </a:pPr>
            <a:r>
              <a:rPr lang="zh-CN" altLang="en-US" sz="2400" dirty="0"/>
              <a:t>不管是在自然界中，还是在社会经济生活中，现象之间存在着大量的相互联系、相互依赖、相互制约的数量关系。</a:t>
            </a:r>
            <a:endParaRPr lang="en-US" altLang="zh-CN" sz="2400" dirty="0"/>
          </a:p>
          <a:p>
            <a:pPr marL="342900" indent="-342900">
              <a:spcBef>
                <a:spcPts val="600"/>
              </a:spcBef>
              <a:buSzPct val="75000"/>
              <a:buFont typeface="Wingdings" panose="05000000000000000000" pitchFamily="2" charset="2"/>
              <a:buChar char="l"/>
            </a:pPr>
            <a:r>
              <a:rPr lang="zh-CN" altLang="en-US" sz="2400" dirty="0"/>
              <a:t>这种规律性的关系可分为两种类型，即相关关系和函数关系。</a:t>
            </a:r>
          </a:p>
          <a:p>
            <a:pPr marL="457200" indent="-457200">
              <a:spcBef>
                <a:spcPts val="600"/>
              </a:spcBef>
              <a:buSzPct val="75000"/>
              <a:buFont typeface="+mj-lt"/>
              <a:buAutoNum type="arabicPeriod"/>
            </a:pPr>
            <a:r>
              <a:rPr lang="zh-CN" altLang="en-US" sz="2400" dirty="0"/>
              <a:t>相关关系：在这种关系中，变量之间存在着不确定、不严格的依存关系，对于变量的某个数值，可以有另一变量的若干数值与之相对应，这若干个数值围绕着它们的平均数呈现出有规律的波动。例如，批量生产的某产品产量与相对应的单位产品成本之间，某些商品价格的升降与消费者需求的变化之间，就存在着这样的相关关系。</a:t>
            </a:r>
          </a:p>
        </p:txBody>
      </p:sp>
    </p:spTree>
    <p:extLst>
      <p:ext uri="{BB962C8B-B14F-4D97-AF65-F5344CB8AC3E}">
        <p14:creationId xmlns:p14="http://schemas.microsoft.com/office/powerpoint/2010/main" val="295034097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24322" y="772344"/>
            <a:ext cx="8640960" cy="3123932"/>
          </a:xfrm>
          <a:prstGeom prst="rect">
            <a:avLst/>
          </a:prstGeom>
          <a:noFill/>
        </p:spPr>
        <p:txBody>
          <a:bodyPr wrap="square" rtlCol="0" anchor="t">
            <a:spAutoFit/>
          </a:bodyPr>
          <a:lstStyle/>
          <a:p>
            <a:pPr marL="457200" indent="-457200">
              <a:spcBef>
                <a:spcPts val="600"/>
              </a:spcBef>
              <a:buSzPct val="75000"/>
              <a:buFont typeface="+mj-lt"/>
              <a:buAutoNum type="arabicPeriod" startAt="2"/>
            </a:pPr>
            <a:r>
              <a:rPr lang="zh-CN" altLang="en-US" sz="2400" dirty="0"/>
              <a:t>函数关系：反映着现象之间严格的依存关系，也称确定性的依存关系。在这种关系中，对于变量的每一个数值，都有一个或几个确定的值与之对应。</a:t>
            </a:r>
            <a:endParaRPr lang="en-US" altLang="zh-CN" sz="2400" dirty="0"/>
          </a:p>
          <a:p>
            <a:pPr marL="457200" indent="-457200">
              <a:spcBef>
                <a:spcPts val="600"/>
              </a:spcBef>
              <a:buSzPct val="75000"/>
              <a:buFont typeface="+mj-lt"/>
              <a:buAutoNum type="arabicPeriod" startAt="2"/>
            </a:pPr>
            <a:r>
              <a:rPr lang="zh-CN" altLang="en-US" sz="2400" dirty="0"/>
              <a:t>例如，一元线性方程</a:t>
            </a:r>
            <a:r>
              <a:rPr lang="en-US" altLang="zh-CN" sz="2400" dirty="0"/>
              <a:t>y=</a:t>
            </a:r>
            <a:r>
              <a:rPr lang="en-US" altLang="zh-CN" sz="2400" dirty="0" err="1"/>
              <a:t>kx+b</a:t>
            </a:r>
            <a:r>
              <a:rPr lang="zh-CN" altLang="en-US" sz="2400" dirty="0"/>
              <a:t>，</a:t>
            </a:r>
            <a:r>
              <a:rPr lang="en-US" altLang="zh-CN" sz="2400" dirty="0"/>
              <a:t>x</a:t>
            </a:r>
            <a:r>
              <a:rPr lang="zh-CN" altLang="en-US" sz="2400" dirty="0"/>
              <a:t>和</a:t>
            </a:r>
            <a:r>
              <a:rPr lang="en-US" altLang="zh-CN" sz="2400" dirty="0"/>
              <a:t>y</a:t>
            </a:r>
            <a:r>
              <a:rPr lang="zh-CN" altLang="en-US" sz="2400" dirty="0"/>
              <a:t>是线性相关的关系。显然，任意给出一个</a:t>
            </a:r>
            <a:r>
              <a:rPr lang="en-US" altLang="zh-CN" sz="2400" dirty="0"/>
              <a:t>x</a:t>
            </a:r>
            <a:r>
              <a:rPr lang="zh-CN" altLang="en-US" sz="2400" dirty="0"/>
              <a:t>，可以得到一个与之对应的</a:t>
            </a:r>
            <a:r>
              <a:rPr lang="en-US" altLang="zh-CN" sz="2400" dirty="0"/>
              <a:t>y</a:t>
            </a:r>
            <a:r>
              <a:rPr lang="zh-CN" altLang="en-US" sz="2400" dirty="0"/>
              <a:t>，可以写成</a:t>
            </a:r>
            <a:r>
              <a:rPr lang="en-US" altLang="zh-CN" sz="2400" dirty="0"/>
              <a:t>(</a:t>
            </a:r>
            <a:r>
              <a:rPr lang="en-US" altLang="zh-CN" sz="2400" dirty="0" err="1"/>
              <a:t>x,y</a:t>
            </a:r>
            <a:r>
              <a:rPr lang="en-US" altLang="zh-CN" sz="2400" dirty="0"/>
              <a:t>)</a:t>
            </a:r>
            <a:r>
              <a:rPr lang="zh-CN" altLang="en-US" sz="2400" dirty="0"/>
              <a:t>数据对的形式。对于这种数据，数据挖掘工作的任务是：根据</a:t>
            </a:r>
            <a:r>
              <a:rPr lang="en-US" altLang="zh-CN" sz="2400" dirty="0"/>
              <a:t>(</a:t>
            </a:r>
            <a:r>
              <a:rPr lang="en-US" altLang="zh-CN" sz="2400" dirty="0" err="1"/>
              <a:t>x,y</a:t>
            </a:r>
            <a:r>
              <a:rPr lang="en-US" altLang="zh-CN" sz="2400" dirty="0"/>
              <a:t>) </a:t>
            </a:r>
            <a:r>
              <a:rPr lang="zh-CN" altLang="en-US" sz="2400" dirty="0"/>
              <a:t>数据对的观测值判定它的相关性，进而找出这些数据对中隐藏的线性方程。</a:t>
            </a:r>
          </a:p>
        </p:txBody>
      </p:sp>
    </p:spTree>
    <p:extLst>
      <p:ext uri="{BB962C8B-B14F-4D97-AF65-F5344CB8AC3E}">
        <p14:creationId xmlns:p14="http://schemas.microsoft.com/office/powerpoint/2010/main" val="15839709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文本框 2"/>
              <p:cNvSpPr txBox="1"/>
              <p:nvPr/>
            </p:nvSpPr>
            <p:spPr>
              <a:xfrm>
                <a:off x="396330" y="916360"/>
                <a:ext cx="8352928" cy="3915367"/>
              </a:xfrm>
              <a:prstGeom prst="rect">
                <a:avLst/>
              </a:prstGeom>
              <a:noFill/>
            </p:spPr>
            <p:txBody>
              <a:bodyPr wrap="square" rtlCol="0" anchor="t">
                <a:spAutoFit/>
              </a:bodyPr>
              <a:lstStyle/>
              <a:p>
                <a:pPr>
                  <a:spcBef>
                    <a:spcPts val="600"/>
                  </a:spcBef>
                  <a:buSzPct val="75000"/>
                </a:pPr>
                <a:r>
                  <a:rPr lang="zh-CN" altLang="en-US" sz="2400" dirty="0"/>
                  <a:t>相关分析和回归分析问题：</a:t>
                </a:r>
                <a:endParaRPr lang="en-US" altLang="zh-CN" sz="2400" dirty="0"/>
              </a:p>
              <a:p>
                <a:pPr>
                  <a:spcBef>
                    <a:spcPts val="600"/>
                  </a:spcBef>
                  <a:buSzPct val="75000"/>
                </a:pPr>
                <a:endParaRPr lang="en-US" altLang="zh-CN" sz="800" dirty="0"/>
              </a:p>
              <a:p>
                <a:pPr marL="342900" indent="-342900">
                  <a:spcBef>
                    <a:spcPts val="600"/>
                  </a:spcBef>
                  <a:buSzPct val="75000"/>
                  <a:buFont typeface="Wingdings" panose="05000000000000000000" pitchFamily="2" charset="2"/>
                  <a:buChar char="l"/>
                </a:pPr>
                <a:r>
                  <a:rPr lang="zh-CN" altLang="zh-CN" sz="2400" dirty="0"/>
                  <a:t>线性方程是最简短的数学方程，其一般形式为：</a:t>
                </a:r>
                <a14:m>
                  <m:oMath xmlns:m="http://schemas.openxmlformats.org/officeDocument/2006/math">
                    <m:r>
                      <a:rPr lang="en-US" altLang="zh-CN" sz="2400" i="1">
                        <a:latin typeface="Cambria Math" panose="02040503050406030204" pitchFamily="18" charset="0"/>
                      </a:rPr>
                      <m:t>𝑦</m:t>
                    </m:r>
                    <m:r>
                      <a:rPr lang="en-US" altLang="zh-CN" sz="2400" i="1">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𝛼</m:t>
                        </m:r>
                      </m:e>
                      <m:sub>
                        <m:r>
                          <a:rPr lang="en-US" altLang="zh-CN" sz="2400" i="1">
                            <a:latin typeface="Cambria Math" panose="02040503050406030204" pitchFamily="18" charset="0"/>
                          </a:rPr>
                          <m:t>1</m:t>
                        </m:r>
                      </m:sub>
                    </m:sSub>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1</m:t>
                        </m:r>
                      </m:sub>
                    </m:sSub>
                    <m:r>
                      <a:rPr lang="en-US" altLang="zh-CN" sz="2400" i="1">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𝛼</m:t>
                        </m:r>
                      </m:e>
                      <m:sub>
                        <m:r>
                          <a:rPr lang="en-US" altLang="zh-CN" sz="2400" i="1">
                            <a:latin typeface="Cambria Math" panose="02040503050406030204" pitchFamily="18" charset="0"/>
                          </a:rPr>
                          <m:t>2</m:t>
                        </m:r>
                      </m:sub>
                    </m:sSub>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2</m:t>
                        </m:r>
                      </m:sub>
                    </m:sSub>
                    <m:r>
                      <a:rPr lang="en-US" altLang="zh-CN" sz="2400" i="1">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𝛼</m:t>
                        </m:r>
                      </m:e>
                      <m:sub>
                        <m:r>
                          <a:rPr lang="en-US" altLang="zh-CN" sz="2400" i="1">
                            <a:latin typeface="Cambria Math" panose="02040503050406030204" pitchFamily="18" charset="0"/>
                          </a:rPr>
                          <m:t>𝑙</m:t>
                        </m:r>
                      </m:sub>
                    </m:sSub>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𝑙</m:t>
                        </m:r>
                      </m:sub>
                    </m:sSub>
                    <m:r>
                      <a:rPr lang="en-US" altLang="zh-CN" sz="2400" i="1">
                        <a:latin typeface="Cambria Math" panose="02040503050406030204" pitchFamily="18" charset="0"/>
                      </a:rPr>
                      <m:t>+</m:t>
                    </m:r>
                    <m:r>
                      <a:rPr lang="en-US" altLang="zh-CN" sz="2400" i="1">
                        <a:latin typeface="Cambria Math" panose="02040503050406030204" pitchFamily="18" charset="0"/>
                      </a:rPr>
                      <m:t>𝛽</m:t>
                    </m:r>
                  </m:oMath>
                </a14:m>
                <a:r>
                  <a:rPr lang="zh-CN" altLang="zh-CN" sz="2400" dirty="0"/>
                  <a:t>。对于一些较复杂的数学方程，例如：</a:t>
                </a:r>
                <a14:m>
                  <m:oMath xmlns:m="http://schemas.openxmlformats.org/officeDocument/2006/math">
                    <m:r>
                      <a:rPr lang="en-US" altLang="zh-CN" sz="2400" i="1">
                        <a:latin typeface="Cambria Math" panose="02040503050406030204" pitchFamily="18" charset="0"/>
                      </a:rPr>
                      <m:t>𝑦</m:t>
                    </m:r>
                    <m:r>
                      <a:rPr lang="en-US" altLang="zh-CN" sz="2400">
                        <a:latin typeface="Cambria Math" panose="02040503050406030204" pitchFamily="18" charset="0"/>
                      </a:rPr>
                      <m:t>=</m:t>
                    </m:r>
                    <m:sSup>
                      <m:sSupPr>
                        <m:ctrlPr>
                          <a:rPr lang="zh-CN" altLang="zh-CN" sz="2400" i="1">
                            <a:latin typeface="Cambria Math" panose="02040503050406030204" pitchFamily="18" charset="0"/>
                          </a:rPr>
                        </m:ctrlPr>
                      </m:sSupPr>
                      <m:e>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𝑎</m:t>
                            </m:r>
                          </m:e>
                          <m:sub>
                            <m:r>
                              <a:rPr lang="en-US" altLang="zh-CN" sz="2400" i="1">
                                <a:latin typeface="Cambria Math" panose="02040503050406030204" pitchFamily="18" charset="0"/>
                              </a:rPr>
                              <m:t>1</m:t>
                            </m:r>
                          </m:sub>
                        </m:sSub>
                      </m:e>
                      <m:sup>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1</m:t>
                            </m:r>
                          </m:sub>
                        </m:sSub>
                      </m:sup>
                    </m:sSup>
                    <m:r>
                      <a:rPr lang="en-US" altLang="zh-CN" sz="2400" i="1">
                        <a:latin typeface="Cambria Math" panose="02040503050406030204" pitchFamily="18" charset="0"/>
                      </a:rPr>
                      <m:t>+ </m:t>
                    </m:r>
                    <m:sSub>
                      <m:sSubPr>
                        <m:ctrlPr>
                          <a:rPr lang="en-US" altLang="zh-CN" sz="2400" i="1" smtClean="0">
                            <a:latin typeface="Cambria Math" panose="02040503050406030204" pitchFamily="18" charset="0"/>
                          </a:rPr>
                        </m:ctrlPr>
                      </m:sSubPr>
                      <m:e>
                        <m:r>
                          <a:rPr lang="en-US" altLang="zh-CN" sz="2400" b="0" i="1" smtClean="0">
                            <a:latin typeface="Cambria Math" panose="02040503050406030204" pitchFamily="18" charset="0"/>
                          </a:rPr>
                          <m:t>𝑙𝑜𝑔</m:t>
                        </m:r>
                      </m:e>
                      <m:sub>
                        <m:sSub>
                          <m:sSubPr>
                            <m:ctrlPr>
                              <a:rPr lang="en-US" altLang="zh-CN" sz="2400" i="1" smtClean="0">
                                <a:latin typeface="Cambria Math" panose="02040503050406030204" pitchFamily="18" charset="0"/>
                              </a:rPr>
                            </m:ctrlPr>
                          </m:sSubPr>
                          <m:e>
                            <m:r>
                              <a:rPr lang="en-US" altLang="zh-CN" sz="2400" b="0" i="1" smtClean="0">
                                <a:latin typeface="Cambria Math" panose="02040503050406030204" pitchFamily="18" charset="0"/>
                              </a:rPr>
                              <m:t>𝑎</m:t>
                            </m:r>
                          </m:e>
                          <m:sub>
                            <m:r>
                              <a:rPr lang="en-US" altLang="zh-CN" sz="2400" b="0" i="1" smtClean="0">
                                <a:latin typeface="Cambria Math" panose="02040503050406030204" pitchFamily="18" charset="0"/>
                              </a:rPr>
                              <m:t>2</m:t>
                            </m:r>
                          </m:sub>
                        </m:sSub>
                      </m:sub>
                    </m:sSub>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2</m:t>
                        </m:r>
                      </m:sub>
                    </m:sSub>
                    <m:r>
                      <a:rPr lang="en-US" altLang="zh-CN" sz="2400" i="1">
                        <a:latin typeface="Cambria Math" panose="02040503050406030204" pitchFamily="18" charset="0"/>
                      </a:rPr>
                      <m:t>+…</m:t>
                    </m:r>
                  </m:oMath>
                </a14:m>
                <a:r>
                  <a:rPr lang="zh-CN" altLang="zh-CN" sz="2400" dirty="0"/>
                  <a:t>这样的方程，可以令</a:t>
                </a:r>
                <a14:m>
                  <m:oMath xmlns:m="http://schemas.openxmlformats.org/officeDocument/2006/math">
                    <m:sSup>
                      <m:sSupPr>
                        <m:ctrlPr>
                          <a:rPr lang="zh-CN" altLang="zh-CN" sz="2400" i="1">
                            <a:latin typeface="Cambria Math" panose="02040503050406030204" pitchFamily="18" charset="0"/>
                          </a:rPr>
                        </m:ctrlPr>
                      </m:sSupPr>
                      <m:e>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𝑎</m:t>
                            </m:r>
                          </m:e>
                          <m:sub>
                            <m:r>
                              <a:rPr lang="en-US" altLang="zh-CN" sz="2400" i="1">
                                <a:latin typeface="Cambria Math" panose="02040503050406030204" pitchFamily="18" charset="0"/>
                              </a:rPr>
                              <m:t>1</m:t>
                            </m:r>
                          </m:sub>
                        </m:sSub>
                      </m:e>
                      <m:sup>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1</m:t>
                            </m:r>
                          </m:sub>
                        </m:sSub>
                      </m:sup>
                    </m:sSup>
                    <m:r>
                      <a:rPr lang="en-US" altLang="zh-CN" sz="2400" i="1">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𝛼</m:t>
                        </m:r>
                      </m:e>
                      <m:sub>
                        <m:r>
                          <a:rPr lang="en-US" altLang="zh-CN" sz="2400" i="1">
                            <a:latin typeface="Cambria Math" panose="02040503050406030204" pitchFamily="18" charset="0"/>
                          </a:rPr>
                          <m:t>1</m:t>
                        </m:r>
                      </m:sub>
                    </m:sSub>
                    <m:sSup>
                      <m:sSupPr>
                        <m:ctrlPr>
                          <a:rPr lang="zh-CN" altLang="zh-CN" sz="2400" i="1">
                            <a:latin typeface="Cambria Math" panose="02040503050406030204" pitchFamily="18" charset="0"/>
                          </a:rPr>
                        </m:ctrlPr>
                      </m:sSupPr>
                      <m:e>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1</m:t>
                            </m:r>
                          </m:sub>
                        </m:sSub>
                      </m:e>
                      <m:sup>
                        <m:r>
                          <a:rPr lang="en-US" altLang="zh-CN" sz="2400" i="1">
                            <a:latin typeface="Cambria Math" panose="02040503050406030204" pitchFamily="18" charset="0"/>
                          </a:rPr>
                          <m:t>′</m:t>
                        </m:r>
                      </m:sup>
                    </m:sSup>
                    <m:r>
                      <a:rPr lang="en-US" altLang="zh-CN" sz="2400" i="1">
                        <a:latin typeface="Cambria Math" panose="02040503050406030204" pitchFamily="18" charset="0"/>
                      </a:rPr>
                      <m:t>,</m:t>
                    </m:r>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𝑙𝑜𝑔</m:t>
                        </m:r>
                      </m:e>
                      <m:sub>
                        <m:sSub>
                          <m:sSubPr>
                            <m:ctrlPr>
                              <a:rPr lang="en-US" altLang="zh-CN" sz="2400" i="1">
                                <a:latin typeface="Cambria Math" panose="02040503050406030204" pitchFamily="18" charset="0"/>
                              </a:rPr>
                            </m:ctrlPr>
                          </m:sSubPr>
                          <m:e>
                            <m:r>
                              <a:rPr lang="en-US" altLang="zh-CN" sz="2400" i="1">
                                <a:latin typeface="Cambria Math" panose="02040503050406030204" pitchFamily="18" charset="0"/>
                              </a:rPr>
                              <m:t>𝑎</m:t>
                            </m:r>
                          </m:e>
                          <m:sub>
                            <m:r>
                              <a:rPr lang="en-US" altLang="zh-CN" sz="2400" i="1">
                                <a:latin typeface="Cambria Math" panose="02040503050406030204" pitchFamily="18" charset="0"/>
                              </a:rPr>
                              <m:t>2</m:t>
                            </m:r>
                          </m:sub>
                        </m:sSub>
                      </m:sub>
                    </m:sSub>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2</m:t>
                        </m:r>
                      </m:sub>
                    </m:sSub>
                    <m:r>
                      <a:rPr lang="en-US" altLang="zh-CN" sz="2400" i="1">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𝛼</m:t>
                        </m:r>
                      </m:e>
                      <m:sub>
                        <m:r>
                          <a:rPr lang="en-US" altLang="zh-CN" sz="2400" b="0" i="1" smtClean="0">
                            <a:latin typeface="Cambria Math" panose="02040503050406030204" pitchFamily="18" charset="0"/>
                          </a:rPr>
                          <m:t>2</m:t>
                        </m:r>
                      </m:sub>
                    </m:sSub>
                    <m:sSup>
                      <m:sSupPr>
                        <m:ctrlPr>
                          <a:rPr lang="zh-CN" altLang="zh-CN" sz="2400" i="1">
                            <a:latin typeface="Cambria Math" panose="02040503050406030204" pitchFamily="18" charset="0"/>
                          </a:rPr>
                        </m:ctrlPr>
                      </m:sSupPr>
                      <m:e>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2</m:t>
                            </m:r>
                          </m:sub>
                        </m:sSub>
                      </m:e>
                      <m:sup>
                        <m:r>
                          <a:rPr lang="en-US" altLang="zh-CN" sz="2400" i="1">
                            <a:latin typeface="Cambria Math" panose="02040503050406030204" pitchFamily="18" charset="0"/>
                          </a:rPr>
                          <m:t>′</m:t>
                        </m:r>
                      </m:sup>
                    </m:sSup>
                    <m:r>
                      <a:rPr lang="en-US" altLang="zh-CN" sz="2400" i="1">
                        <a:latin typeface="Cambria Math" panose="02040503050406030204" pitchFamily="18" charset="0"/>
                      </a:rPr>
                      <m:t>…</m:t>
                    </m:r>
                  </m:oMath>
                </a14:m>
                <a:r>
                  <a:rPr lang="zh-CN" altLang="zh-CN" sz="2400" dirty="0"/>
                  <a:t>，将其转化为多元线性方程</a:t>
                </a:r>
                <a14:m>
                  <m:oMath xmlns:m="http://schemas.openxmlformats.org/officeDocument/2006/math">
                    <m:r>
                      <a:rPr lang="en-US" altLang="zh-CN" sz="2400" i="1">
                        <a:latin typeface="Cambria Math" panose="02040503050406030204" pitchFamily="18" charset="0"/>
                      </a:rPr>
                      <m:t>𝑦</m:t>
                    </m:r>
                    <m:r>
                      <a:rPr lang="en-US" altLang="zh-CN" sz="2400" i="1">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𝛼</m:t>
                        </m:r>
                      </m:e>
                      <m:sub>
                        <m:r>
                          <a:rPr lang="en-US" altLang="zh-CN" sz="2400" i="1">
                            <a:latin typeface="Cambria Math" panose="02040503050406030204" pitchFamily="18" charset="0"/>
                          </a:rPr>
                          <m:t>1</m:t>
                        </m:r>
                      </m:sub>
                    </m:sSub>
                    <m:sSup>
                      <m:sSupPr>
                        <m:ctrlPr>
                          <a:rPr lang="zh-CN" altLang="zh-CN" sz="2400" i="1">
                            <a:latin typeface="Cambria Math" panose="02040503050406030204" pitchFamily="18" charset="0"/>
                          </a:rPr>
                        </m:ctrlPr>
                      </m:sSupPr>
                      <m:e>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1</m:t>
                            </m:r>
                          </m:sub>
                        </m:sSub>
                      </m:e>
                      <m:sup>
                        <m:r>
                          <a:rPr lang="en-US" altLang="zh-CN" sz="2400" i="1">
                            <a:latin typeface="Cambria Math" panose="02040503050406030204" pitchFamily="18" charset="0"/>
                          </a:rPr>
                          <m:t>′</m:t>
                        </m:r>
                      </m:sup>
                    </m:sSup>
                    <m:r>
                      <a:rPr lang="en-US" altLang="zh-CN" sz="2400" i="1">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𝛼</m:t>
                        </m:r>
                      </m:e>
                      <m:sub>
                        <m:r>
                          <a:rPr lang="en-US" altLang="zh-CN" sz="2400" i="1">
                            <a:latin typeface="Cambria Math" panose="02040503050406030204" pitchFamily="18" charset="0"/>
                          </a:rPr>
                          <m:t>2</m:t>
                        </m:r>
                      </m:sub>
                    </m:sSub>
                    <m:sSup>
                      <m:sSupPr>
                        <m:ctrlPr>
                          <a:rPr lang="zh-CN" altLang="zh-CN" sz="2400" i="1">
                            <a:latin typeface="Cambria Math" panose="02040503050406030204" pitchFamily="18" charset="0"/>
                          </a:rPr>
                        </m:ctrlPr>
                      </m:sSupPr>
                      <m:e>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2</m:t>
                            </m:r>
                          </m:sub>
                        </m:sSub>
                      </m:e>
                      <m:sup>
                        <m:r>
                          <a:rPr lang="en-US" altLang="zh-CN" sz="2400" i="1">
                            <a:latin typeface="Cambria Math" panose="02040503050406030204" pitchFamily="18" charset="0"/>
                          </a:rPr>
                          <m:t>′</m:t>
                        </m:r>
                      </m:sup>
                    </m:sSup>
                    <m:r>
                      <a:rPr lang="en-US" altLang="zh-CN" sz="2400" i="1">
                        <a:latin typeface="Cambria Math" panose="02040503050406030204" pitchFamily="18" charset="0"/>
                      </a:rPr>
                      <m:t>+…+</m:t>
                    </m:r>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𝛼</m:t>
                        </m:r>
                      </m:e>
                      <m:sub>
                        <m:r>
                          <a:rPr lang="en-US" altLang="zh-CN" sz="2400" i="1">
                            <a:latin typeface="Cambria Math" panose="02040503050406030204" pitchFamily="18" charset="0"/>
                          </a:rPr>
                          <m:t>𝑙</m:t>
                        </m:r>
                      </m:sub>
                    </m:sSub>
                    <m:sSup>
                      <m:sSupPr>
                        <m:ctrlPr>
                          <a:rPr lang="zh-CN" altLang="zh-CN" sz="2400" i="1">
                            <a:latin typeface="Cambria Math" panose="02040503050406030204" pitchFamily="18" charset="0"/>
                          </a:rPr>
                        </m:ctrlPr>
                      </m:sSupPr>
                      <m:e>
                        <m:sSub>
                          <m:sSubPr>
                            <m:ctrlPr>
                              <a:rPr lang="zh-CN" altLang="zh-CN" sz="2400" i="1">
                                <a:latin typeface="Cambria Math" panose="02040503050406030204" pitchFamily="18" charset="0"/>
                              </a:rPr>
                            </m:ctrlPr>
                          </m:sSubPr>
                          <m:e>
                            <m:r>
                              <a:rPr lang="en-US" altLang="zh-CN" sz="2400" i="1">
                                <a:latin typeface="Cambria Math" panose="02040503050406030204" pitchFamily="18" charset="0"/>
                              </a:rPr>
                              <m:t>𝑥</m:t>
                            </m:r>
                          </m:e>
                          <m:sub>
                            <m:r>
                              <a:rPr lang="en-US" altLang="zh-CN" sz="2400" i="1">
                                <a:latin typeface="Cambria Math" panose="02040503050406030204" pitchFamily="18" charset="0"/>
                              </a:rPr>
                              <m:t>𝑙</m:t>
                            </m:r>
                          </m:sub>
                        </m:sSub>
                      </m:e>
                      <m:sup>
                        <m:r>
                          <a:rPr lang="en-US" altLang="zh-CN" sz="2400" i="1">
                            <a:latin typeface="Cambria Math" panose="02040503050406030204" pitchFamily="18" charset="0"/>
                          </a:rPr>
                          <m:t>′</m:t>
                        </m:r>
                      </m:sup>
                    </m:sSup>
                    <m:r>
                      <a:rPr lang="en-US" altLang="zh-CN" sz="2400" i="1">
                        <a:latin typeface="Cambria Math" panose="02040503050406030204" pitchFamily="18" charset="0"/>
                      </a:rPr>
                      <m:t>+</m:t>
                    </m:r>
                    <m:sSup>
                      <m:sSupPr>
                        <m:ctrlPr>
                          <a:rPr lang="zh-CN" altLang="zh-CN" sz="2400" i="1">
                            <a:latin typeface="Cambria Math" panose="02040503050406030204" pitchFamily="18" charset="0"/>
                          </a:rPr>
                        </m:ctrlPr>
                      </m:sSupPr>
                      <m:e>
                        <m:r>
                          <a:rPr lang="en-US" altLang="zh-CN" sz="2400" i="1">
                            <a:latin typeface="Cambria Math" panose="02040503050406030204" pitchFamily="18" charset="0"/>
                          </a:rPr>
                          <m:t>𝛽</m:t>
                        </m:r>
                      </m:e>
                      <m:sup>
                        <m:r>
                          <a:rPr lang="en-US" altLang="zh-CN" sz="2400" i="1">
                            <a:latin typeface="Cambria Math" panose="02040503050406030204" pitchFamily="18" charset="0"/>
                          </a:rPr>
                          <m:t>′</m:t>
                        </m:r>
                      </m:sup>
                    </m:sSup>
                  </m:oMath>
                </a14:m>
                <a:r>
                  <a:rPr lang="zh-CN" altLang="zh-CN" sz="2400" dirty="0"/>
                  <a:t>。</a:t>
                </a:r>
                <a:endParaRPr lang="en-US" altLang="zh-CN" sz="2400" dirty="0"/>
              </a:p>
              <a:p>
                <a:pPr marL="342900" indent="-342900">
                  <a:spcBef>
                    <a:spcPts val="600"/>
                  </a:spcBef>
                  <a:buSzPct val="75000"/>
                  <a:buFont typeface="Wingdings" panose="05000000000000000000" pitchFamily="2" charset="2"/>
                  <a:buChar char="l"/>
                </a:pPr>
                <a:r>
                  <a:rPr lang="zh-CN" altLang="zh-CN" sz="2400" dirty="0"/>
                  <a:t>因此，研究线性方程，就足以解决大多数的相关分析和回归分析问题。</a:t>
                </a:r>
              </a:p>
              <a:p>
                <a:pPr marL="342900" indent="-342900">
                  <a:spcBef>
                    <a:spcPts val="600"/>
                  </a:spcBef>
                  <a:buSzPct val="75000"/>
                  <a:buFont typeface="Wingdings" panose="05000000000000000000" pitchFamily="2" charset="2"/>
                  <a:buChar char="l"/>
                </a:pPr>
                <a:endParaRPr lang="zh-CN" altLang="en-US" sz="2000" dirty="0"/>
              </a:p>
            </p:txBody>
          </p:sp>
        </mc:Choice>
        <mc:Fallback xmlns="">
          <p:sp>
            <p:nvSpPr>
              <p:cNvPr id="3" name="文本框 2"/>
              <p:cNvSpPr txBox="1">
                <a:spLocks noRot="1" noChangeAspect="1" noMove="1" noResize="1" noEditPoints="1" noAdjustHandles="1" noChangeArrowheads="1" noChangeShapeType="1" noTextEdit="1"/>
              </p:cNvSpPr>
              <p:nvPr/>
            </p:nvSpPr>
            <p:spPr>
              <a:xfrm>
                <a:off x="396330" y="916360"/>
                <a:ext cx="8352928" cy="3915367"/>
              </a:xfrm>
              <a:prstGeom prst="rect">
                <a:avLst/>
              </a:prstGeom>
              <a:blipFill>
                <a:blip r:embed="rId3"/>
                <a:stretch>
                  <a:fillRect l="-1095" t="-1866" r="-481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8406439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A6S0wzOvQ8a50SA42PUNR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1Smkff3fSzGMOuItfjj3Fw"/>
</p:tagLst>
</file>

<file path=ppt/theme/theme1.xml><?xml version="1.0" encoding="utf-8"?>
<a:theme xmlns:a="http://schemas.openxmlformats.org/drawingml/2006/main" name="《电子商务概论（第4版）》-白东蕊">
  <a:themeElements>
    <a:clrScheme name="自定义 54">
      <a:dk1>
        <a:srgbClr val="000000"/>
      </a:dk1>
      <a:lt1>
        <a:srgbClr val="FFFFFF"/>
      </a:lt1>
      <a:dk2>
        <a:srgbClr val="44546A"/>
      </a:dk2>
      <a:lt2>
        <a:srgbClr val="E7E6E6"/>
      </a:lt2>
      <a:accent1>
        <a:srgbClr val="205381"/>
      </a:accent1>
      <a:accent2>
        <a:srgbClr val="FFC56C"/>
      </a:accent2>
      <a:accent3>
        <a:srgbClr val="A5A5A5"/>
      </a:accent3>
      <a:accent4>
        <a:srgbClr val="205381"/>
      </a:accent4>
      <a:accent5>
        <a:srgbClr val="FFC000"/>
      </a:accent5>
      <a:accent6>
        <a:srgbClr val="FF5959"/>
      </a:accent6>
      <a:hlink>
        <a:srgbClr val="0563C1"/>
      </a:hlink>
      <a:folHlink>
        <a:srgbClr val="954F72"/>
      </a:folHlink>
    </a:clrScheme>
    <a:fontScheme name="自定义 1">
      <a:majorFont>
        <a:latin typeface="Franklin Gothic Medium"/>
        <a:ea typeface="微软雅黑"/>
        <a:cs typeface=""/>
      </a:majorFont>
      <a:minorFont>
        <a:latin typeface="Microsoft Sans Serif"/>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电子商务概论（第4版）》-白东蕊">
  <a:themeElements>
    <a:clrScheme name="自定义 54">
      <a:dk1>
        <a:srgbClr val="000000"/>
      </a:dk1>
      <a:lt1>
        <a:srgbClr val="FFFFFF"/>
      </a:lt1>
      <a:dk2>
        <a:srgbClr val="44546A"/>
      </a:dk2>
      <a:lt2>
        <a:srgbClr val="E7E6E6"/>
      </a:lt2>
      <a:accent1>
        <a:srgbClr val="205381"/>
      </a:accent1>
      <a:accent2>
        <a:srgbClr val="FFC56C"/>
      </a:accent2>
      <a:accent3>
        <a:srgbClr val="A5A5A5"/>
      </a:accent3>
      <a:accent4>
        <a:srgbClr val="205381"/>
      </a:accent4>
      <a:accent5>
        <a:srgbClr val="FFC000"/>
      </a:accent5>
      <a:accent6>
        <a:srgbClr val="FF5959"/>
      </a:accent6>
      <a:hlink>
        <a:srgbClr val="0563C1"/>
      </a:hlink>
      <a:folHlink>
        <a:srgbClr val="954F72"/>
      </a:folHlink>
    </a:clrScheme>
    <a:fontScheme name="自定义 1">
      <a:majorFont>
        <a:latin typeface="Franklin Gothic Medium"/>
        <a:ea typeface="微软雅黑"/>
        <a:cs typeface=""/>
      </a:majorFont>
      <a:minorFont>
        <a:latin typeface="Microsoft Sans Serif"/>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3962</Words>
  <Application>Microsoft Office PowerPoint</Application>
  <PresentationFormat>自定义</PresentationFormat>
  <Paragraphs>290</Paragraphs>
  <Slides>58</Slides>
  <Notes>49</Notes>
  <HiddenSlides>0</HiddenSlides>
  <MMClips>0</MMClips>
  <ScaleCrop>false</ScaleCrop>
  <HeadingPairs>
    <vt:vector size="8" baseType="variant">
      <vt:variant>
        <vt:lpstr>已用的字体</vt:lpstr>
      </vt:variant>
      <vt:variant>
        <vt:i4>10</vt:i4>
      </vt:variant>
      <vt:variant>
        <vt:lpstr>主题</vt:lpstr>
      </vt:variant>
      <vt:variant>
        <vt:i4>2</vt:i4>
      </vt:variant>
      <vt:variant>
        <vt:lpstr>嵌入 OLE 服务器</vt:lpstr>
      </vt:variant>
      <vt:variant>
        <vt:i4>1</vt:i4>
      </vt:variant>
      <vt:variant>
        <vt:lpstr>幻灯片标题</vt:lpstr>
      </vt:variant>
      <vt:variant>
        <vt:i4>58</vt:i4>
      </vt:variant>
    </vt:vector>
  </HeadingPairs>
  <TitlesOfParts>
    <vt:vector size="71" baseType="lpstr">
      <vt:lpstr>黑体</vt:lpstr>
      <vt:lpstr>华文中宋</vt:lpstr>
      <vt:lpstr>宋体</vt:lpstr>
      <vt:lpstr>Arial</vt:lpstr>
      <vt:lpstr>Calibri</vt:lpstr>
      <vt:lpstr>Cambria Math</vt:lpstr>
      <vt:lpstr>Impact</vt:lpstr>
      <vt:lpstr>Microsoft Sans Serif</vt:lpstr>
      <vt:lpstr>Times New Roman</vt:lpstr>
      <vt:lpstr>Wingdings</vt:lpstr>
      <vt:lpstr>《电子商务概论（第4版）》-白东蕊</vt:lpstr>
      <vt:lpstr>1_《电子商务概论（第4版）》-白东蕊</vt:lpstr>
      <vt:lpstr>think-cell Slide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简约长投影工作总结汇报述职报告PPT模板</dc:title>
  <dc:creator/>
  <cp:lastModifiedBy/>
  <cp:revision>51</cp:revision>
  <dcterms:created xsi:type="dcterms:W3CDTF">2016-12-03T15:58:00Z</dcterms:created>
  <dcterms:modified xsi:type="dcterms:W3CDTF">2021-02-22T09:49:09Z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2052-10.1.0.7698</vt:lpwstr>
  </property>
</Properties>
</file>

<file path=docProps/thumbnail.jpeg>
</file>